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docx" ContentType="application/vnd.openxmlformats-officedocument.wordprocessingml.document"/>
  <Default Extension="png" ContentType="image/png"/>
  <Default Extension="bin" ContentType="application/vnd.openxmlformats-officedocument.oleObjec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5"/>
  </p:notesMasterIdLst>
  <p:sldIdLst>
    <p:sldId id="256" r:id="rId2"/>
    <p:sldId id="310" r:id="rId3"/>
    <p:sldId id="305" r:id="rId4"/>
    <p:sldId id="257" r:id="rId5"/>
    <p:sldId id="258" r:id="rId6"/>
    <p:sldId id="259" r:id="rId7"/>
    <p:sldId id="308" r:id="rId8"/>
    <p:sldId id="309" r:id="rId9"/>
    <p:sldId id="260" r:id="rId10"/>
    <p:sldId id="261" r:id="rId11"/>
    <p:sldId id="262" r:id="rId12"/>
    <p:sldId id="278" r:id="rId13"/>
    <p:sldId id="279" r:id="rId14"/>
    <p:sldId id="289" r:id="rId15"/>
    <p:sldId id="307" r:id="rId16"/>
    <p:sldId id="263" r:id="rId17"/>
    <p:sldId id="311" r:id="rId18"/>
    <p:sldId id="312" r:id="rId19"/>
    <p:sldId id="283" r:id="rId20"/>
    <p:sldId id="264" r:id="rId21"/>
    <p:sldId id="265" r:id="rId22"/>
    <p:sldId id="266" r:id="rId23"/>
    <p:sldId id="268" r:id="rId24"/>
    <p:sldId id="269" r:id="rId25"/>
    <p:sldId id="280" r:id="rId26"/>
    <p:sldId id="281" r:id="rId27"/>
    <p:sldId id="313" r:id="rId28"/>
    <p:sldId id="314" r:id="rId29"/>
    <p:sldId id="315" r:id="rId30"/>
    <p:sldId id="316" r:id="rId31"/>
    <p:sldId id="270" r:id="rId32"/>
    <p:sldId id="271" r:id="rId33"/>
    <p:sldId id="273" r:id="rId34"/>
    <p:sldId id="291" r:id="rId35"/>
    <p:sldId id="306" r:id="rId36"/>
    <p:sldId id="276" r:id="rId37"/>
    <p:sldId id="286" r:id="rId38"/>
    <p:sldId id="288" r:id="rId39"/>
    <p:sldId id="293" r:id="rId40"/>
    <p:sldId id="317" r:id="rId41"/>
    <p:sldId id="304" r:id="rId42"/>
    <p:sldId id="294" r:id="rId43"/>
    <p:sldId id="296" r:id="rId44"/>
    <p:sldId id="295" r:id="rId45"/>
    <p:sldId id="297" r:id="rId46"/>
    <p:sldId id="298" r:id="rId47"/>
    <p:sldId id="299" r:id="rId48"/>
    <p:sldId id="301" r:id="rId49"/>
    <p:sldId id="300" r:id="rId50"/>
    <p:sldId id="290" r:id="rId51"/>
    <p:sldId id="292" r:id="rId52"/>
    <p:sldId id="302" r:id="rId53"/>
    <p:sldId id="267" r:id="rId54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7AC3CCA-C797-4891-BE02-D94E43425B78}" styleName="Medium Style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39"/>
    <p:restoredTop sz="94674"/>
  </p:normalViewPr>
  <p:slideViewPr>
    <p:cSldViewPr snapToGrid="0">
      <p:cViewPr>
        <p:scale>
          <a:sx n="90" d="100"/>
          <a:sy n="90" d="100"/>
        </p:scale>
        <p:origin x="1520" y="9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2745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0" d="100"/>
        <a:sy n="6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notesMaster" Target="notesMasters/notesMaster1.xml"/><Relationship Id="rId56" Type="http://schemas.openxmlformats.org/officeDocument/2006/relationships/presProps" Target="presProps.xml"/><Relationship Id="rId57" Type="http://schemas.openxmlformats.org/officeDocument/2006/relationships/viewProps" Target="viewProps.xml"/><Relationship Id="rId58" Type="http://schemas.openxmlformats.org/officeDocument/2006/relationships/theme" Target="theme/theme1.xml"/><Relationship Id="rId59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6.emf"/><Relationship Id="rId2" Type="http://schemas.openxmlformats.org/officeDocument/2006/relationships/image" Target="../media/image1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4" Type="http://schemas.openxmlformats.org/officeDocument/2006/relationships/image" Target="../media/image55.emf"/><Relationship Id="rId1" Type="http://schemas.openxmlformats.org/officeDocument/2006/relationships/image" Target="../media/image52.emf"/><Relationship Id="rId2" Type="http://schemas.openxmlformats.org/officeDocument/2006/relationships/image" Target="../media/image53.emf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4" Type="http://schemas.openxmlformats.org/officeDocument/2006/relationships/image" Target="../media/image60.emf"/><Relationship Id="rId1" Type="http://schemas.openxmlformats.org/officeDocument/2006/relationships/image" Target="../media/image57.emf"/><Relationship Id="rId2" Type="http://schemas.openxmlformats.org/officeDocument/2006/relationships/image" Target="../media/image58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71.emf"/><Relationship Id="rId2" Type="http://schemas.openxmlformats.org/officeDocument/2006/relationships/image" Target="../media/image72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7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6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F949F7-3FC3-0A46-A458-AEA5D727E2C5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94C266-5851-7F49-A028-9CD469AB12D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6408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90% of all IP</a:t>
            </a:r>
            <a:r>
              <a:rPr lang="en-US" baseline="0" dirty="0" smtClean="0"/>
              <a:t> is filtering. 90% of all filtering is Gaussian smoothing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8226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494C266-5851-7F49-A028-9CD469AB12D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32987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that we want to be to take</a:t>
            </a:r>
            <a:r>
              <a:rPr lang="en-US" baseline="0" dirty="0" smtClean="0"/>
              <a:t> derivatives of images!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Sigma</a:t>
            </a:r>
            <a:r>
              <a:rPr lang="en-US" baseline="0" dirty="0" smtClean="0"/>
              <a:t> we refer to as the scale of the filter – it sets the size of the Gaussian bell curve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compute image derivatives</a:t>
            </a:r>
          </a:p>
          <a:p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the type of structure the derivatives pick up – basically contrast changes such as extrema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 dirty="0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804425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626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723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485998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01656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27567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29236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24463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5181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92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2941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DED764-BD54-FC48-898A-5A548F054714}" type="datetimeFigureOut">
              <a:rPr lang="en-US" smtClean="0"/>
              <a:t>11/27/17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9A060E-7E5E-084F-8657-0826C8A7850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6243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4" Type="http://schemas.openxmlformats.org/officeDocument/2006/relationships/image" Target="../media/image18.emf"/><Relationship Id="rId5" Type="http://schemas.openxmlformats.org/officeDocument/2006/relationships/image" Target="../media/image19.jp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jpg"/><Relationship Id="rId3" Type="http://schemas.openxmlformats.org/officeDocument/2006/relationships/image" Target="../media/image21.jp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4" Type="http://schemas.openxmlformats.org/officeDocument/2006/relationships/image" Target="../media/image17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4" Type="http://schemas.openxmlformats.org/officeDocument/2006/relationships/image" Target="../media/image17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3.jp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jpe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4" Type="http://schemas.openxmlformats.org/officeDocument/2006/relationships/image" Target="../media/image26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4" Type="http://schemas.openxmlformats.org/officeDocument/2006/relationships/image" Target="../media/image27.emf"/><Relationship Id="rId5" Type="http://schemas.openxmlformats.org/officeDocument/2006/relationships/package" Target="../embeddings/Microsoft_Word_Document4.docx"/><Relationship Id="rId6" Type="http://schemas.openxmlformats.org/officeDocument/2006/relationships/image" Target="../media/image2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4" Type="http://schemas.openxmlformats.org/officeDocument/2006/relationships/image" Target="../media/image33.emf"/><Relationship Id="rId5" Type="http://schemas.openxmlformats.org/officeDocument/2006/relationships/oleObject" Target="../embeddings/oleObject6.bin"/><Relationship Id="rId6" Type="http://schemas.openxmlformats.org/officeDocument/2006/relationships/image" Target="../media/image34.emf"/><Relationship Id="rId7" Type="http://schemas.openxmlformats.org/officeDocument/2006/relationships/oleObject" Target="../embeddings/oleObject7.bin"/><Relationship Id="rId8" Type="http://schemas.openxmlformats.org/officeDocument/2006/relationships/image" Target="../media/image35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4" Type="http://schemas.openxmlformats.org/officeDocument/2006/relationships/image" Target="../media/image37.emf"/><Relationship Id="rId5" Type="http://schemas.openxmlformats.org/officeDocument/2006/relationships/image" Target="../media/image38.png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4" Type="http://schemas.openxmlformats.org/officeDocument/2006/relationships/image" Target="../media/image39.em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40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jpe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jpe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5" Type="http://schemas.openxmlformats.org/officeDocument/2006/relationships/image" Target="../media/image8.jpg"/><Relationship Id="rId6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4.jpe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jp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6.png"/><Relationship Id="rId3" Type="http://schemas.openxmlformats.org/officeDocument/2006/relationships/image" Target="../media/image47.jp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4" Type="http://schemas.openxmlformats.org/officeDocument/2006/relationships/image" Target="../media/image49.emf"/><Relationship Id="rId5" Type="http://schemas.openxmlformats.org/officeDocument/2006/relationships/oleObject" Target="../embeddings/oleObject12.bin"/><Relationship Id="rId6" Type="http://schemas.openxmlformats.org/officeDocument/2006/relationships/image" Target="../media/image50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4" Type="http://schemas.openxmlformats.org/officeDocument/2006/relationships/image" Target="../media/image51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7.bin"/><Relationship Id="rId12" Type="http://schemas.openxmlformats.org/officeDocument/2006/relationships/image" Target="../media/image55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3.xml"/><Relationship Id="rId4" Type="http://schemas.openxmlformats.org/officeDocument/2006/relationships/image" Target="../media/image56.emf"/><Relationship Id="rId5" Type="http://schemas.openxmlformats.org/officeDocument/2006/relationships/oleObject" Target="../embeddings/oleObject14.bin"/><Relationship Id="rId6" Type="http://schemas.openxmlformats.org/officeDocument/2006/relationships/image" Target="../media/image52.emf"/><Relationship Id="rId7" Type="http://schemas.openxmlformats.org/officeDocument/2006/relationships/oleObject" Target="../embeddings/oleObject15.bin"/><Relationship Id="rId8" Type="http://schemas.openxmlformats.org/officeDocument/2006/relationships/image" Target="../media/image53.emf"/><Relationship Id="rId9" Type="http://schemas.openxmlformats.org/officeDocument/2006/relationships/oleObject" Target="../embeddings/oleObject16.bin"/><Relationship Id="rId10" Type="http://schemas.openxmlformats.org/officeDocument/2006/relationships/image" Target="../media/image54.emf"/></Relationships>
</file>

<file path=ppt/slides/_rels/slide3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21.bin"/><Relationship Id="rId12" Type="http://schemas.openxmlformats.org/officeDocument/2006/relationships/image" Target="../media/image60.emf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4.xml"/><Relationship Id="rId4" Type="http://schemas.openxmlformats.org/officeDocument/2006/relationships/image" Target="../media/image61.emf"/><Relationship Id="rId5" Type="http://schemas.openxmlformats.org/officeDocument/2006/relationships/oleObject" Target="../embeddings/oleObject18.bin"/><Relationship Id="rId6" Type="http://schemas.openxmlformats.org/officeDocument/2006/relationships/image" Target="../media/image57.emf"/><Relationship Id="rId7" Type="http://schemas.openxmlformats.org/officeDocument/2006/relationships/oleObject" Target="../embeddings/oleObject19.bin"/><Relationship Id="rId8" Type="http://schemas.openxmlformats.org/officeDocument/2006/relationships/image" Target="../media/image58.emf"/><Relationship Id="rId9" Type="http://schemas.openxmlformats.org/officeDocument/2006/relationships/oleObject" Target="../embeddings/oleObject20.bin"/><Relationship Id="rId10" Type="http://schemas.openxmlformats.org/officeDocument/2006/relationships/image" Target="../media/image59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4" Type="http://schemas.openxmlformats.org/officeDocument/2006/relationships/image" Target="../media/image62.emf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3.jpe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4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5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7.jpg"/><Relationship Id="rId3" Type="http://schemas.openxmlformats.org/officeDocument/2006/relationships/image" Target="../media/image68.jp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0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4" Type="http://schemas.openxmlformats.org/officeDocument/2006/relationships/oleObject" Target="../embeddings/oleObject23.bin"/><Relationship Id="rId5" Type="http://schemas.openxmlformats.org/officeDocument/2006/relationships/image" Target="../media/image71.emf"/><Relationship Id="rId6" Type="http://schemas.openxmlformats.org/officeDocument/2006/relationships/oleObject" Target="../embeddings/oleObject24.bin"/><Relationship Id="rId7" Type="http://schemas.openxmlformats.org/officeDocument/2006/relationships/image" Target="../media/image72.emf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4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4" Type="http://schemas.openxmlformats.org/officeDocument/2006/relationships/image" Target="../media/image11.png"/><Relationship Id="rId5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4" Type="http://schemas.openxmlformats.org/officeDocument/2006/relationships/image" Target="../media/image76.emf"/><Relationship Id="rId5" Type="http://schemas.openxmlformats.org/officeDocument/2006/relationships/image" Target="../media/image77.jpg"/><Relationship Id="rId6" Type="http://schemas.openxmlformats.org/officeDocument/2006/relationships/image" Target="../media/image78.jpg"/><Relationship Id="rId1" Type="http://schemas.openxmlformats.org/officeDocument/2006/relationships/vmlDrawing" Target="../drawings/vmlDrawing16.vml"/><Relationship Id="rId2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4" Type="http://schemas.openxmlformats.org/officeDocument/2006/relationships/image" Target="../media/image16.emf"/><Relationship Id="rId5" Type="http://schemas.openxmlformats.org/officeDocument/2006/relationships/package" Target="../embeddings/Microsoft_Word_Document1.docx"/><Relationship Id="rId6" Type="http://schemas.openxmlformats.org/officeDocument/2006/relationships/image" Target="../media/image17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572640" y="948390"/>
            <a:ext cx="7772400" cy="1470025"/>
          </a:xfrm>
        </p:spPr>
        <p:txBody>
          <a:bodyPr/>
          <a:lstStyle/>
          <a:p>
            <a:r>
              <a:rPr lang="en-US" dirty="0" smtClean="0"/>
              <a:t>Filtering and edges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 rot="10800000" flipV="1">
            <a:off x="1471087" y="2741316"/>
            <a:ext cx="6085521" cy="1002012"/>
          </a:xfrm>
        </p:spPr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Basic image processing</a:t>
            </a:r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4" name="Picture 3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799" y="4350893"/>
            <a:ext cx="2691173" cy="2016506"/>
          </a:xfrm>
          <a:prstGeom prst="rect">
            <a:avLst/>
          </a:prstGeom>
        </p:spPr>
      </p:pic>
      <p:pic>
        <p:nvPicPr>
          <p:cNvPr id="5" name="Picture 4" descr="houseedg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4794" y="4237719"/>
            <a:ext cx="3249206" cy="2294463"/>
          </a:xfrm>
          <a:prstGeom prst="rect">
            <a:avLst/>
          </a:prstGeom>
        </p:spPr>
      </p:pic>
      <p:pic>
        <p:nvPicPr>
          <p:cNvPr id="6" name="Picture 5" descr="GaussHouse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918" y="4237720"/>
            <a:ext cx="3165900" cy="2235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4877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712824" cy="467277"/>
          </a:xfrm>
        </p:spPr>
        <p:txBody>
          <a:bodyPr>
            <a:no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Example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2055" y="930749"/>
            <a:ext cx="8334745" cy="2376432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 smtClean="0"/>
              <a:t>The most simple filter has all values 1. In this case the filter response is just a summation of the neighboring values in the support area S</a:t>
            </a:r>
            <a:r>
              <a:rPr lang="en-US" sz="2800" dirty="0" smtClean="0"/>
              <a:t>.</a:t>
            </a:r>
            <a:endParaRPr lang="en-US" sz="2800" dirty="0"/>
          </a:p>
          <a:p>
            <a:pPr marL="0" indent="0">
              <a:buNone/>
            </a:pP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84723591"/>
              </p:ext>
            </p:extLst>
          </p:nvPr>
        </p:nvGraphicFramePr>
        <p:xfrm>
          <a:off x="3106268" y="2119298"/>
          <a:ext cx="2735731" cy="7919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38" name="Equation" r:id="rId3" imgW="1447800" imgH="419100" progId="Equation.3">
                  <p:embed/>
                </p:oleObj>
              </mc:Choice>
              <mc:Fallback>
                <p:oleObj name="Equation" r:id="rId3" imgW="1447800" imgH="419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06268" y="2119298"/>
                        <a:ext cx="2735731" cy="79192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457200" y="3118028"/>
            <a:ext cx="774065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Assume the image is 1D and, support area is 3 pixels, and the filter/kernel values are all 1/3. Then the result will be a local running average.</a:t>
            </a:r>
          </a:p>
          <a:p>
            <a:endParaRPr lang="en-US" sz="2400" dirty="0"/>
          </a:p>
        </p:txBody>
      </p:sp>
      <p:pic>
        <p:nvPicPr>
          <p:cNvPr id="7" name="Picture 6" descr="box3filter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4290488"/>
            <a:ext cx="9144000" cy="2567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77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683542" cy="760997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Class exercise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61" y="1146596"/>
            <a:ext cx="8329239" cy="4979567"/>
          </a:xfrm>
        </p:spPr>
        <p:txBody>
          <a:bodyPr/>
          <a:lstStyle/>
          <a:p>
            <a:r>
              <a:rPr lang="en-US" sz="2000" dirty="0" smtClean="0"/>
              <a:t>Let f be: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Please </a:t>
            </a:r>
            <a:r>
              <a:rPr lang="en-US" sz="2000" dirty="0"/>
              <a:t>use paper and pencil (yes) now (yes!!) and </a:t>
            </a:r>
            <a:r>
              <a:rPr lang="en-US" sz="2000" dirty="0" smtClean="0"/>
              <a:t>compute the f*f.        What </a:t>
            </a:r>
            <a:r>
              <a:rPr lang="en-US" sz="2000" dirty="0"/>
              <a:t>is the shape of the resulting </a:t>
            </a:r>
            <a:r>
              <a:rPr lang="en-US" sz="2000" dirty="0" smtClean="0"/>
              <a:t>signal ?</a:t>
            </a:r>
            <a:endParaRPr lang="en-US" sz="2000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6" name="Picture 5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4793" y="1368518"/>
            <a:ext cx="6707347" cy="1824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267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736187" cy="724010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2"/>
                </a:solidFill>
              </a:rPr>
              <a:t>Class exercise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58925"/>
            <a:ext cx="8229600" cy="4967238"/>
          </a:xfrm>
        </p:spPr>
        <p:txBody>
          <a:bodyPr/>
          <a:lstStyle/>
          <a:p>
            <a:r>
              <a:rPr lang="en-US" sz="2000" dirty="0"/>
              <a:t>Let f be:</a:t>
            </a:r>
          </a:p>
          <a:p>
            <a:endParaRPr lang="en-US" dirty="0"/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Please use paper and pencil (yes) now (yes!!) and compute the f*f.        What is the shape of the resulting signal ?</a:t>
            </a:r>
          </a:p>
          <a:p>
            <a:endParaRPr lang="en-US" dirty="0"/>
          </a:p>
        </p:txBody>
      </p:sp>
      <p:pic>
        <p:nvPicPr>
          <p:cNvPr id="4" name="Picture 3" descr="signal1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7124" y="1158925"/>
            <a:ext cx="6621037" cy="1874006"/>
          </a:xfrm>
          <a:prstGeom prst="rect">
            <a:avLst/>
          </a:prstGeom>
        </p:spPr>
      </p:pic>
      <p:pic>
        <p:nvPicPr>
          <p:cNvPr id="5" name="Picture 4" descr="convsignal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7408" y="4364460"/>
            <a:ext cx="6460754" cy="2132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34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10800000" flipV="1">
            <a:off x="457199" y="554803"/>
            <a:ext cx="6410434" cy="403262"/>
          </a:xfrm>
        </p:spPr>
        <p:txBody>
          <a:bodyPr>
            <a:normAutofit fontScale="90000"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What happens if we compute f*f*f and f*f*f*f</a:t>
            </a:r>
            <a:endParaRPr lang="en-US" sz="28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convsignal4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6670" r="-16670"/>
          <a:stretch>
            <a:fillRect/>
          </a:stretch>
        </p:blipFill>
        <p:spPr>
          <a:xfrm>
            <a:off x="457199" y="1331531"/>
            <a:ext cx="7557095" cy="3353485"/>
          </a:xfrm>
        </p:spPr>
      </p:pic>
      <p:sp>
        <p:nvSpPr>
          <p:cNvPr id="7" name="TextBox 6"/>
          <p:cNvSpPr txBox="1"/>
          <p:nvPr/>
        </p:nvSpPr>
        <p:spPr>
          <a:xfrm>
            <a:off x="1060353" y="4904325"/>
            <a:ext cx="63744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Except from increasing its value the result becomes smoother and gradually more similar to a Gaussian (Normal distribution)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73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506023" cy="74945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However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24092"/>
            <a:ext cx="8229600" cy="5102071"/>
          </a:xfrm>
        </p:spPr>
        <p:txBody>
          <a:bodyPr>
            <a:normAutofit/>
          </a:bodyPr>
          <a:lstStyle/>
          <a:p>
            <a:r>
              <a:rPr lang="en-US" sz="2400" dirty="0" smtClean="0"/>
              <a:t>Remember, that in the general case, convolution is:</a:t>
            </a:r>
          </a:p>
          <a:p>
            <a:endParaRPr lang="en-US" sz="2400" dirty="0" smtClean="0"/>
          </a:p>
          <a:p>
            <a:endParaRPr lang="en-US" sz="2400" dirty="0"/>
          </a:p>
          <a:p>
            <a:r>
              <a:rPr lang="en-US" sz="2400" dirty="0" smtClean="0"/>
              <a:t>i.e. we have to:</a:t>
            </a:r>
          </a:p>
          <a:p>
            <a:endParaRPr lang="en-US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Mirror one of the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Slide it to the position (x,y) that we want to measure the convolution result at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Multiply the two images/functions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dirty="0" smtClean="0"/>
              <a:t>Sum the product over all pixels, e.g. assuming they are extended by zero values.</a:t>
            </a:r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1528576"/>
              </p:ext>
            </p:extLst>
          </p:nvPr>
        </p:nvGraphicFramePr>
        <p:xfrm>
          <a:off x="-1028699" y="1689717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90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028699" y="1689717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20274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01356" cy="6990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What about image borders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57112"/>
            <a:ext cx="8305800" cy="4969052"/>
          </a:xfrm>
        </p:spPr>
        <p:txBody>
          <a:bodyPr>
            <a:normAutofit/>
          </a:bodyPr>
          <a:lstStyle/>
          <a:p>
            <a:r>
              <a:rPr lang="en-US" sz="2400" dirty="0" smtClean="0"/>
              <a:t>For very small and large values of (x,y), x-u may become negative or y-v become larger than image size ?</a:t>
            </a:r>
          </a:p>
          <a:p>
            <a:endParaRPr lang="en-US" sz="2400" dirty="0"/>
          </a:p>
          <a:p>
            <a:endParaRPr lang="en-US" sz="2400" dirty="0" smtClean="0"/>
          </a:p>
          <a:p>
            <a:pPr marL="0" indent="0">
              <a:buNone/>
            </a:pPr>
            <a:endParaRPr lang="en-US" sz="2400" dirty="0"/>
          </a:p>
          <a:p>
            <a:r>
              <a:rPr lang="en-US" sz="2400" dirty="0" smtClean="0"/>
              <a:t> We don’t know what is outside the image!</a:t>
            </a:r>
          </a:p>
          <a:p>
            <a:pPr lvl="1"/>
            <a:r>
              <a:rPr lang="en-US" sz="2000" dirty="0" smtClean="0"/>
              <a:t>Assume zero values outside image border</a:t>
            </a:r>
          </a:p>
          <a:p>
            <a:pPr lvl="1"/>
            <a:r>
              <a:rPr lang="en-US" sz="2000" dirty="0" smtClean="0"/>
              <a:t>Assume image is mirrored</a:t>
            </a:r>
          </a:p>
          <a:p>
            <a:pPr lvl="1"/>
            <a:r>
              <a:rPr lang="en-US" sz="2000" dirty="0" smtClean="0"/>
              <a:t>Assume image is extended periodically </a:t>
            </a:r>
          </a:p>
          <a:p>
            <a:pPr lvl="1"/>
            <a:r>
              <a:rPr lang="en-US" sz="2000" dirty="0" smtClean="0"/>
              <a:t>Don’t! Leave border pixels unaltered</a:t>
            </a:r>
            <a:endParaRPr lang="en-US" sz="2000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89711786"/>
              </p:ext>
            </p:extLst>
          </p:nvPr>
        </p:nvGraphicFramePr>
        <p:xfrm>
          <a:off x="-1400175" y="2430463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7921" name="Document" r:id="rId3" imgW="6858000" imgH="419100" progId="Word.Document.12">
                  <p:embed/>
                </p:oleObj>
              </mc:Choice>
              <mc:Fallback>
                <p:oleObj name="Document" r:id="rId3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1400175" y="2430463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911918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106078" cy="69935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Another example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2622"/>
            <a:ext cx="8229600" cy="5053541"/>
          </a:xfrm>
        </p:spPr>
        <p:txBody>
          <a:bodyPr>
            <a:normAutofit/>
          </a:bodyPr>
          <a:lstStyle/>
          <a:p>
            <a:r>
              <a:rPr lang="en-US" sz="2000" dirty="0" smtClean="0"/>
              <a:t>Now lets try to convolve some </a:t>
            </a:r>
            <a:r>
              <a:rPr lang="en-US" sz="2000" dirty="0" smtClean="0">
                <a:solidFill>
                  <a:srgbClr val="0000FF"/>
                </a:solidFill>
              </a:rPr>
              <a:t>data</a:t>
            </a:r>
            <a:r>
              <a:rPr lang="en-US" sz="2000" dirty="0" smtClean="0"/>
              <a:t> with a difference filter [1,-</a:t>
            </a:r>
            <a:r>
              <a:rPr lang="en-US" sz="2000" u="sng" dirty="0" smtClean="0"/>
              <a:t>1</a:t>
            </a:r>
            <a:r>
              <a:rPr lang="en-US" sz="2000" dirty="0" smtClean="0"/>
              <a:t>]</a:t>
            </a:r>
          </a:p>
          <a:p>
            <a:endParaRPr lang="en-US" sz="2000" dirty="0"/>
          </a:p>
        </p:txBody>
      </p:sp>
      <p:pic>
        <p:nvPicPr>
          <p:cNvPr id="4" name="Picture 3" descr="convdiff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91808"/>
            <a:ext cx="8322535" cy="366170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4439" y="5479832"/>
            <a:ext cx="71512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difference filter computes an estimate of the rate of change, i.e. the derivative of the data.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3124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70216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3" y="0"/>
            <a:ext cx="9043986" cy="6858000"/>
          </a:xfrm>
        </p:spPr>
      </p:pic>
    </p:spTree>
    <p:extLst>
      <p:ext uri="{BB962C8B-B14F-4D97-AF65-F5344CB8AC3E}">
        <p14:creationId xmlns:p14="http://schemas.microsoft.com/office/powerpoint/2010/main" val="1611627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9"/>
            <a:ext cx="3969156" cy="650036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Calculus for convolutions</a:t>
            </a:r>
            <a:endParaRPr lang="en-US" sz="2800" dirty="0">
              <a:solidFill>
                <a:schemeClr val="tx2"/>
              </a:solidFill>
            </a:endParaRPr>
          </a:p>
        </p:txBody>
      </p:sp>
      <p:graphicFrame>
        <p:nvGraphicFramePr>
          <p:cNvPr id="4" name="Content Placeholder 3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982188"/>
              </p:ext>
            </p:extLst>
          </p:nvPr>
        </p:nvGraphicFramePr>
        <p:xfrm>
          <a:off x="711131" y="1157730"/>
          <a:ext cx="3602037" cy="17510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83" name="Equation" r:id="rId3" imgW="1828800" imgH="889000" progId="Equation.3">
                  <p:embed/>
                </p:oleObj>
              </mc:Choice>
              <mc:Fallback>
                <p:oleObj name="Equation" r:id="rId3" imgW="1828800" imgH="889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11131" y="1157730"/>
                        <a:ext cx="3602037" cy="17510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09768" y="4701031"/>
            <a:ext cx="761140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So if f is our image and g the noise smoothing filter we may differentiate f by convolving with the derivative of g. </a:t>
            </a:r>
            <a:endParaRPr lang="en-US" sz="2000" dirty="0"/>
          </a:p>
        </p:txBody>
      </p:sp>
      <p:sp>
        <p:nvSpPr>
          <p:cNvPr id="6" name="TextBox 5"/>
          <p:cNvSpPr txBox="1"/>
          <p:nvPr/>
        </p:nvSpPr>
        <p:spPr>
          <a:xfrm>
            <a:off x="711130" y="3365814"/>
            <a:ext cx="81045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Also, if f is discrete but g is continuous, so will the convolution result. 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0787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8986838" cy="6858000"/>
          </a:xfrm>
        </p:spPr>
      </p:pic>
    </p:spTree>
    <p:extLst>
      <p:ext uri="{BB962C8B-B14F-4D97-AF65-F5344CB8AC3E}">
        <p14:creationId xmlns:p14="http://schemas.microsoft.com/office/powerpoint/2010/main" val="69978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40275" cy="62537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Correlations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97280"/>
            <a:ext cx="8229600" cy="502888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Correlation is very similar to convolution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01998" y="3090854"/>
            <a:ext cx="7456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smtClean="0"/>
              <a:t>The </a:t>
            </a:r>
            <a:r>
              <a:rPr lang="en-US" sz="2000" dirty="0" smtClean="0"/>
              <a:t>“-” is replaced by a “+”.  </a:t>
            </a:r>
          </a:p>
          <a:p>
            <a:r>
              <a:rPr lang="en-US" sz="2000" dirty="0" smtClean="0">
                <a:solidFill>
                  <a:srgbClr val="008000"/>
                </a:solidFill>
              </a:rPr>
              <a:t>Note for the mathematicians: Really, h should be complex conjugated, but in this course we assume the filter h real. </a:t>
            </a:r>
            <a:endParaRPr lang="en-US" sz="2000" dirty="0">
              <a:solidFill>
                <a:srgbClr val="008000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701998" y="4287391"/>
            <a:ext cx="73361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If h(x,y) is real and symmetric, convolutions and correlations are identical. In any case: Its still just a local weighted average.</a:t>
            </a:r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01998" y="5417467"/>
            <a:ext cx="717587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Correlations are often used to find image positions where the image is locally similar to a given image patch </a:t>
            </a:r>
            <a:endParaRPr lang="en-US" sz="2000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9392215"/>
              </p:ext>
            </p:extLst>
          </p:nvPr>
        </p:nvGraphicFramePr>
        <p:xfrm>
          <a:off x="1611136" y="1730904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8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11136" y="1730904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64128008"/>
              </p:ext>
            </p:extLst>
          </p:nvPr>
        </p:nvGraphicFramePr>
        <p:xfrm>
          <a:off x="-742949" y="2376320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59" name="Document" r:id="rId5" imgW="6858000" imgH="419100" progId="Word.Document.12">
                  <p:embed/>
                </p:oleObj>
              </mc:Choice>
              <mc:Fallback>
                <p:oleObj name="Document" r:id="rId5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42949" y="2376320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986316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rowd.pn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25" b="2725"/>
          <a:stretch>
            <a:fillRect/>
          </a:stretch>
        </p:blipFill>
        <p:spPr>
          <a:xfrm>
            <a:off x="592827" y="317986"/>
            <a:ext cx="4017476" cy="2209457"/>
          </a:xfrm>
        </p:spPr>
      </p:pic>
      <p:pic>
        <p:nvPicPr>
          <p:cNvPr id="5" name="Picture 4" descr="fac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7603" y="1196796"/>
            <a:ext cx="292931" cy="544015"/>
          </a:xfrm>
          <a:prstGeom prst="rect">
            <a:avLst/>
          </a:prstGeom>
        </p:spPr>
      </p:pic>
      <p:pic>
        <p:nvPicPr>
          <p:cNvPr id="6" name="Picture 5" descr="correlre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282" y="3455062"/>
            <a:ext cx="4424565" cy="2345395"/>
          </a:xfrm>
          <a:prstGeom prst="rect">
            <a:avLst/>
          </a:prstGeom>
        </p:spPr>
      </p:pic>
      <p:pic>
        <p:nvPicPr>
          <p:cNvPr id="7" name="Picture 6" descr="corrresult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1583" y="3072752"/>
            <a:ext cx="5489617" cy="311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22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733595" cy="68702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Normalized cross-correlation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2901" y="961662"/>
            <a:ext cx="8353899" cy="5164502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1D normalized cross correlation (used in previous result) is given by: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789100" y="3057588"/>
            <a:ext cx="76320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       is the mean value of f and       is the spread (or standard deviation).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20798196"/>
              </p:ext>
            </p:extLst>
          </p:nvPr>
        </p:nvGraphicFramePr>
        <p:xfrm>
          <a:off x="2284413" y="1862138"/>
          <a:ext cx="3773487" cy="833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4" name="Equation" r:id="rId3" imgW="2159000" imgH="520700" progId="Equation.3">
                  <p:embed/>
                </p:oleObj>
              </mc:Choice>
              <mc:Fallback>
                <p:oleObj name="Equation" r:id="rId3" imgW="2159000" imgH="520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84413" y="1862138"/>
                        <a:ext cx="3773487" cy="833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16285796"/>
              </p:ext>
            </p:extLst>
          </p:nvPr>
        </p:nvGraphicFramePr>
        <p:xfrm>
          <a:off x="1521301" y="3057588"/>
          <a:ext cx="317404" cy="36933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5" name="Equation" r:id="rId5" imgW="152400" imgH="228600" progId="Equation.3">
                  <p:embed/>
                </p:oleObj>
              </mc:Choice>
              <mc:Fallback>
                <p:oleObj name="Equation" r:id="rId5" imgW="152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21301" y="3057588"/>
                        <a:ext cx="317404" cy="36933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438588789"/>
              </p:ext>
            </p:extLst>
          </p:nvPr>
        </p:nvGraphicFramePr>
        <p:xfrm>
          <a:off x="4386488" y="3129618"/>
          <a:ext cx="262755" cy="24085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366" name="Equation" r:id="rId7" imgW="152400" imgH="139700" progId="Equation.3">
                  <p:embed/>
                </p:oleObj>
              </mc:Choice>
              <mc:Fallback>
                <p:oleObj name="Equation" r:id="rId7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386488" y="3129618"/>
                        <a:ext cx="262755" cy="24085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45126" y="3837596"/>
            <a:ext cx="76074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correlation coefficient is a real number between -1 and 1 with the latter indicating a strong linear relationship between the two functions. The extension to 2D is straight forward.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2632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426650" cy="72401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Frequency analysis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09610"/>
            <a:ext cx="8229600" cy="501655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Similar to sound/music all images may be decomposed into a sum of waves of varying frequencies and orientations.</a:t>
            </a:r>
          </a:p>
          <a:p>
            <a:endParaRPr lang="en-US" sz="2000" dirty="0"/>
          </a:p>
        </p:txBody>
      </p:sp>
      <p:pic>
        <p:nvPicPr>
          <p:cNvPr id="4" name="Picture 3" descr="wa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2100" y="2182231"/>
            <a:ext cx="6007100" cy="4093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820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239113" cy="76099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Cosine frequency decomposition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5636"/>
            <a:ext cx="8229600" cy="5090528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There exists a number of frequency transformations including The Fourier transform (after the mathematician Fourier 1768-1830) and the Cosine transform (used in jpeg).</a:t>
            </a:r>
          </a:p>
          <a:p>
            <a:endParaRPr lang="en-US" sz="2000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50862338"/>
              </p:ext>
            </p:extLst>
          </p:nvPr>
        </p:nvGraphicFramePr>
        <p:xfrm>
          <a:off x="1885513" y="2221272"/>
          <a:ext cx="4045064" cy="915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36" name="Equation" r:id="rId3" imgW="2019300" imgH="457200" progId="Equation.3">
                  <p:embed/>
                </p:oleObj>
              </mc:Choice>
              <mc:Fallback>
                <p:oleObj name="Equation" r:id="rId3" imgW="2019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85513" y="2221272"/>
                        <a:ext cx="4045064" cy="9158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887737" y="3403339"/>
            <a:ext cx="6942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All images J may be constructed as a weighed sum of basis images K(</a:t>
            </a:r>
            <a:r>
              <a:rPr lang="en-US" dirty="0"/>
              <a:t>x</a:t>
            </a:r>
            <a:r>
              <a:rPr lang="en-US" dirty="0" smtClean="0"/>
              <a:t>,y)</a:t>
            </a:r>
            <a:endParaRPr lang="en-US" dirty="0"/>
          </a:p>
        </p:txBody>
      </p:sp>
      <p:pic>
        <p:nvPicPr>
          <p:cNvPr id="6" name="Picture 5" descr="DCTim.pd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894" y="3893980"/>
            <a:ext cx="3316683" cy="2853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516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95111" cy="613049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Frequency filtering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887688"/>
            <a:ext cx="8229600" cy="523847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Some filters are best formulated in the frequency domain.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All linear and position invariant filters may be implemented in both domains, i.e. the spatial domain or the frequency domain.</a:t>
            </a:r>
          </a:p>
          <a:p>
            <a:endParaRPr lang="en-US" sz="2000" dirty="0" smtClean="0"/>
          </a:p>
          <a:p>
            <a:endParaRPr lang="en-US" sz="2000" dirty="0" smtClean="0"/>
          </a:p>
          <a:p>
            <a:r>
              <a:rPr lang="en-US" sz="2000" dirty="0" smtClean="0"/>
              <a:t>The Fourier transform </a:t>
            </a:r>
            <a:r>
              <a:rPr lang="en-US" sz="2000" dirty="0" smtClean="0">
                <a:solidFill>
                  <a:srgbClr val="FF0000"/>
                </a:solidFill>
              </a:rPr>
              <a:t>F{f}</a:t>
            </a:r>
            <a:r>
              <a:rPr lang="en-US" sz="2000" dirty="0" smtClean="0"/>
              <a:t> and its inverse </a:t>
            </a:r>
            <a:r>
              <a:rPr lang="en-US" sz="2000" dirty="0" smtClean="0">
                <a:solidFill>
                  <a:srgbClr val="FF0000"/>
                </a:solidFill>
              </a:rPr>
              <a:t>F</a:t>
            </a:r>
            <a:r>
              <a:rPr lang="en-US" sz="2000" baseline="30000" dirty="0" smtClean="0">
                <a:solidFill>
                  <a:srgbClr val="FF0000"/>
                </a:solidFill>
              </a:rPr>
              <a:t>-1</a:t>
            </a:r>
            <a:r>
              <a:rPr lang="en-US" sz="2000" dirty="0" smtClean="0">
                <a:solidFill>
                  <a:srgbClr val="FF0000"/>
                </a:solidFill>
              </a:rPr>
              <a:t>{g}</a:t>
            </a:r>
            <a:r>
              <a:rPr lang="en-US" sz="2000" dirty="0" smtClean="0"/>
              <a:t> provides a tool for going from one domain to the other.</a:t>
            </a:r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en-US" sz="2000" dirty="0" smtClean="0"/>
              <a:t>Filtering with large kernels (or filtering with many different kernels) may be implemented faster in the frequency domain than in the spatial domain.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656699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4117112" cy="847300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The convolution theorem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21938"/>
            <a:ext cx="8229599" cy="5004225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Fourier transform of a convolution is the product of the Fourier transforms:</a:t>
            </a:r>
          </a:p>
          <a:p>
            <a:endParaRPr lang="en-US" sz="20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74463822"/>
              </p:ext>
            </p:extLst>
          </p:nvPr>
        </p:nvGraphicFramePr>
        <p:xfrm>
          <a:off x="954655" y="2058941"/>
          <a:ext cx="6479285" cy="3994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1" name="Equation" r:id="rId3" imgW="3708400" imgH="228600" progId="Equation.3">
                  <p:embed/>
                </p:oleObj>
              </mc:Choice>
              <mc:Fallback>
                <p:oleObj name="Equation" r:id="rId3" imgW="37084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954655" y="2058941"/>
                        <a:ext cx="6479285" cy="3994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708060" y="2749633"/>
            <a:ext cx="7503507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Where the tilde denotes functions in the frequency domain.</a:t>
            </a:r>
          </a:p>
          <a:p>
            <a:endParaRPr lang="en-US" sz="2000" dirty="0"/>
          </a:p>
          <a:p>
            <a:r>
              <a:rPr lang="en-US" sz="2000" dirty="0" smtClean="0"/>
              <a:t>Similar equation holds for correlations. </a:t>
            </a:r>
          </a:p>
          <a:p>
            <a:endParaRPr lang="en-US" sz="2000" dirty="0"/>
          </a:p>
          <a:p>
            <a:r>
              <a:rPr lang="en-US" sz="2000" dirty="0" smtClean="0"/>
              <a:t>For differentiation another important result is: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826088" y="5486400"/>
            <a:ext cx="75211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Where “i” is the imaginary complex unit. So, if we can Fourier transform and multiply with a polynomial, then its easy to differentiate (in theory). 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81433120"/>
              </p:ext>
            </p:extLst>
          </p:nvPr>
        </p:nvGraphicFramePr>
        <p:xfrm>
          <a:off x="1463034" y="4574055"/>
          <a:ext cx="5822950" cy="6958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312" name="Equation" r:id="rId5" imgW="3175000" imgH="444500" progId="Equation.3">
                  <p:embed/>
                </p:oleObj>
              </mc:Choice>
              <mc:Fallback>
                <p:oleObj name="Equation" r:id="rId5" imgW="3175000" imgH="4445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463034" y="4574055"/>
                        <a:ext cx="5822950" cy="6958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70992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320550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699" cy="6858000"/>
          </a:xfrm>
        </p:spPr>
      </p:pic>
    </p:spTree>
    <p:extLst>
      <p:ext uri="{BB962C8B-B14F-4D97-AF65-F5344CB8AC3E}">
        <p14:creationId xmlns:p14="http://schemas.microsoft.com/office/powerpoint/2010/main" val="1606090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</p:spPr>
      </p:pic>
    </p:spTree>
    <p:extLst>
      <p:ext uri="{BB962C8B-B14F-4D97-AF65-F5344CB8AC3E}">
        <p14:creationId xmlns:p14="http://schemas.microsoft.com/office/powerpoint/2010/main" val="1839393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6330244" cy="82602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Display of images in your report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3333" y="1143000"/>
            <a:ext cx="8263467" cy="4983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Please display single-valued functions (gray scale images) in gray scale and not using some arbitrary color map.</a:t>
            </a:r>
            <a:endParaRPr lang="en-US" sz="2400" dirty="0"/>
          </a:p>
        </p:txBody>
      </p:sp>
      <p:pic>
        <p:nvPicPr>
          <p:cNvPr id="4" name="Picture 3" descr="lenna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215444"/>
            <a:ext cx="1899356" cy="1899356"/>
          </a:xfrm>
          <a:prstGeom prst="rect">
            <a:avLst/>
          </a:prstGeom>
        </p:spPr>
      </p:pic>
      <p:pic>
        <p:nvPicPr>
          <p:cNvPr id="5" name="Picture 4" descr="lenna-Ccolorcube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2" y="4332110"/>
            <a:ext cx="2353386" cy="2102555"/>
          </a:xfrm>
          <a:prstGeom prst="rect">
            <a:avLst/>
          </a:prstGeom>
        </p:spPr>
      </p:pic>
      <p:pic>
        <p:nvPicPr>
          <p:cNvPr id="6" name="Picture 5" descr="lenna-Ccool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222" y="2131375"/>
            <a:ext cx="2370667" cy="2117994"/>
          </a:xfrm>
          <a:prstGeom prst="rect">
            <a:avLst/>
          </a:prstGeom>
        </p:spPr>
      </p:pic>
      <p:pic>
        <p:nvPicPr>
          <p:cNvPr id="7" name="Picture 6" descr="lenna-Chsv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4111" y="2124430"/>
            <a:ext cx="2360491" cy="2108903"/>
          </a:xfrm>
          <a:prstGeom prst="rect">
            <a:avLst/>
          </a:prstGeom>
        </p:spPr>
      </p:pic>
      <p:pic>
        <p:nvPicPr>
          <p:cNvPr id="8" name="Picture 7" descr="lenna-Cjet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0612" y="4332111"/>
            <a:ext cx="2366022" cy="2113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20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" y="0"/>
            <a:ext cx="9029700" cy="6858000"/>
          </a:xfrm>
        </p:spPr>
      </p:pic>
    </p:spTree>
    <p:extLst>
      <p:ext uri="{BB962C8B-B14F-4D97-AF65-F5344CB8AC3E}">
        <p14:creationId xmlns:p14="http://schemas.microsoft.com/office/powerpoint/2010/main" val="1662094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22494" cy="711681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Differentiation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605" y="986320"/>
            <a:ext cx="8754073" cy="5139844"/>
          </a:xfrm>
        </p:spPr>
        <p:txBody>
          <a:bodyPr>
            <a:normAutofit/>
          </a:bodyPr>
          <a:lstStyle/>
          <a:p>
            <a:r>
              <a:rPr lang="en-US" sz="2000" dirty="0" smtClean="0"/>
              <a:t>When we differentiate a function f(x), we compute the rate of change.  </a:t>
            </a:r>
          </a:p>
          <a:p>
            <a:r>
              <a:rPr lang="en-US" sz="2000" dirty="0" smtClean="0"/>
              <a:t>In 2D there are partial derivatives in the x- and y-axis directions.</a:t>
            </a:r>
          </a:p>
          <a:p>
            <a:r>
              <a:rPr lang="en-US" sz="2000" dirty="0" smtClean="0"/>
              <a:t>The vector of first order partial derivatives is called </a:t>
            </a:r>
            <a:r>
              <a:rPr lang="en-US" sz="2000" dirty="0" smtClean="0">
                <a:solidFill>
                  <a:srgbClr val="FF0000"/>
                </a:solidFill>
              </a:rPr>
              <a:t>the gradient</a:t>
            </a:r>
            <a:r>
              <a:rPr lang="en-US" sz="2000" dirty="0" smtClean="0"/>
              <a:t>. It points at the direction of the largest change and its length, </a:t>
            </a:r>
            <a:r>
              <a:rPr lang="en-US" sz="2000" dirty="0" smtClean="0">
                <a:solidFill>
                  <a:srgbClr val="FF0000"/>
                </a:solidFill>
              </a:rPr>
              <a:t>the gradient magnitude</a:t>
            </a:r>
            <a:r>
              <a:rPr lang="en-US" sz="2000" dirty="0" smtClean="0"/>
              <a:t>, is the </a:t>
            </a:r>
            <a:r>
              <a:rPr lang="en-US" sz="2000" dirty="0" smtClean="0">
                <a:solidFill>
                  <a:srgbClr val="FF0000"/>
                </a:solidFill>
              </a:rPr>
              <a:t>contrast</a:t>
            </a:r>
            <a:r>
              <a:rPr lang="en-US" sz="2000" dirty="0" smtClean="0"/>
              <a:t>.</a:t>
            </a:r>
          </a:p>
          <a:p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8880" y="2413176"/>
            <a:ext cx="5926432" cy="4444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7628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5226783" cy="5760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Why compute image derivatives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37004"/>
            <a:ext cx="8229600" cy="518916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Image positions of locally maximal contrast form edges and capture a significant element of the semantics of the image.</a:t>
            </a:r>
          </a:p>
          <a:p>
            <a:endParaRPr lang="en-US" sz="2000" dirty="0"/>
          </a:p>
          <a:p>
            <a:r>
              <a:rPr lang="en-US" sz="2000" dirty="0" smtClean="0"/>
              <a:t>Statistical analysis of the local gradient image provides a tool for detecting corners and interest points</a:t>
            </a:r>
          </a:p>
          <a:p>
            <a:endParaRPr lang="en-US" sz="2000" dirty="0"/>
          </a:p>
          <a:p>
            <a:r>
              <a:rPr lang="en-US" sz="2000" dirty="0" smtClean="0"/>
              <a:t>Ridges and valleys in the image intensity landscape may be computed from the first and second order partial derivatives.</a:t>
            </a:r>
            <a:endParaRPr lang="en-US" sz="2000" dirty="0"/>
          </a:p>
        </p:txBody>
      </p:sp>
      <p:pic>
        <p:nvPicPr>
          <p:cNvPr id="4" name="Picture 3" descr="houseedges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11" y="3742852"/>
            <a:ext cx="4113489" cy="2904786"/>
          </a:xfrm>
          <a:prstGeom prst="rect">
            <a:avLst/>
          </a:prstGeom>
        </p:spPr>
      </p:pic>
      <p:pic>
        <p:nvPicPr>
          <p:cNvPr id="5" name="Picture 4" descr="DTUhouse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336" y="3846644"/>
            <a:ext cx="3491919" cy="26165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461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5572014" cy="810313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How differentiate a discrete image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3584"/>
            <a:ext cx="8229600" cy="494258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A Taylor series expansion of a continuous differentiable 1D function</a:t>
            </a:r>
            <a:endParaRPr lang="en-US" sz="2000" dirty="0"/>
          </a:p>
        </p:txBody>
      </p:sp>
      <p:pic>
        <p:nvPicPr>
          <p:cNvPr id="4" name="Picture 3" descr="Taylor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472" y="1743068"/>
            <a:ext cx="8285547" cy="1330526"/>
          </a:xfrm>
          <a:prstGeom prst="rect">
            <a:avLst/>
          </a:prstGeom>
        </p:spPr>
      </p:pic>
      <p:pic>
        <p:nvPicPr>
          <p:cNvPr id="7" name="Picture 6" descr="derivativegraph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0" y="3132667"/>
            <a:ext cx="5348111" cy="35983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632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4745509" cy="722144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Difference approximations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4" name="Content Placeholder 3"/>
          <p:cNvSpPr txBox="1">
            <a:spLocks noGrp="1"/>
          </p:cNvSpPr>
          <p:nvPr>
            <p:ph idx="1"/>
          </p:nvPr>
        </p:nvSpPr>
        <p:spPr>
          <a:xfrm>
            <a:off x="470856" y="996950"/>
            <a:ext cx="80091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Ignoring higher order terms we may obtain three discrete difference approximations to the derivative:</a:t>
            </a:r>
            <a:endParaRPr lang="en-US" sz="2000" dirty="0"/>
          </a:p>
        </p:txBody>
      </p:sp>
      <p:pic>
        <p:nvPicPr>
          <p:cNvPr id="5" name="Picture 4" descr="diffapprox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5357" y="2290978"/>
            <a:ext cx="5104489" cy="19408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82982" y="4805744"/>
            <a:ext cx="62268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The last central difference approximation is symmetric which may improve interpretation.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60097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88247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What is the derivative of a color image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37444" y="1241778"/>
            <a:ext cx="8249356" cy="4884385"/>
          </a:xfrm>
        </p:spPr>
        <p:txBody>
          <a:bodyPr>
            <a:normAutofit/>
          </a:bodyPr>
          <a:lstStyle/>
          <a:p>
            <a:r>
              <a:rPr lang="en-US" sz="2400" dirty="0" smtClean="0"/>
              <a:t>A color image is a 3-valued function, so there is 6 first order partial derivatives:</a:t>
            </a:r>
          </a:p>
          <a:p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34684950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9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713062113"/>
              </p:ext>
            </p:extLst>
          </p:nvPr>
        </p:nvGraphicFramePr>
        <p:xfrm>
          <a:off x="2797527" y="2482851"/>
          <a:ext cx="3382979" cy="223026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80" name="Equation" r:id="rId5" imgW="1714500" imgH="1130300" progId="Equation.3">
                  <p:embed/>
                </p:oleObj>
              </mc:Choice>
              <mc:Fallback>
                <p:oleObj name="Equation" r:id="rId5" imgW="1714500" imgH="1130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797527" y="2482851"/>
                        <a:ext cx="3382979" cy="223026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782176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2834825" cy="576062"/>
          </a:xfrm>
        </p:spPr>
        <p:txBody>
          <a:bodyPr>
            <a:normAutofit/>
          </a:bodyPr>
          <a:lstStyle/>
          <a:p>
            <a:r>
              <a:rPr lang="en-US" sz="2800" dirty="0" smtClean="0">
                <a:solidFill>
                  <a:schemeClr val="tx2"/>
                </a:solidFill>
              </a:rPr>
              <a:t>Gaussian filters</a:t>
            </a:r>
            <a:endParaRPr lang="en-US" sz="28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10978"/>
            <a:ext cx="8229600" cy="5115186"/>
          </a:xfrm>
        </p:spPr>
        <p:txBody>
          <a:bodyPr>
            <a:normAutofit/>
          </a:bodyPr>
          <a:lstStyle/>
          <a:p>
            <a:r>
              <a:rPr lang="en-US" sz="2000" dirty="0" smtClean="0"/>
              <a:t>The box-filter (with constant values) and the Gaussian filter are two of the most used filters.</a:t>
            </a:r>
          </a:p>
          <a:p>
            <a:endParaRPr lang="en-US" sz="2000" dirty="0" smtClean="0"/>
          </a:p>
          <a:p>
            <a:r>
              <a:rPr lang="en-US" sz="2000" dirty="0" smtClean="0"/>
              <a:t>The box-filter is fast.  The Gaussian has a lot of nice mathematical advantages.</a:t>
            </a:r>
          </a:p>
          <a:p>
            <a:endParaRPr lang="en-US" sz="2000" dirty="0" smtClean="0"/>
          </a:p>
          <a:p>
            <a:r>
              <a:rPr lang="en-US" sz="2000" dirty="0" smtClean="0"/>
              <a:t>The Gaussian is a normal distribution with a mean value of zero. In 2D we get: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 </a:t>
            </a:r>
            <a:endParaRPr lang="en-US" sz="28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25631439"/>
              </p:ext>
            </p:extLst>
          </p:nvPr>
        </p:nvGraphicFramePr>
        <p:xfrm>
          <a:off x="2574925" y="4111625"/>
          <a:ext cx="3440113" cy="10302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96" name="Equation" r:id="rId3" imgW="1612900" imgH="482600" progId="Equation.3">
                  <p:embed/>
                </p:oleObj>
              </mc:Choice>
              <mc:Fallback>
                <p:oleObj name="Equation" r:id="rId3" imgW="1612900" imgH="482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74925" y="4111625"/>
                        <a:ext cx="3440113" cy="10302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78059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derivative filter kernels</a:t>
            </a:r>
            <a:endParaRPr lang="en-US" dirty="0"/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Aside: Neurophysiological experiments by Young (1987) show that the receptive field profiles in the human retina and visual cortex can be modeled by Gaussian derivatives.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953000" y="1676400"/>
          <a:ext cx="36782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6" name="Equation" r:id="rId5" imgW="1993900" imgH="444500" progId="Equation.3">
                  <p:embed/>
                </p:oleObj>
              </mc:Choice>
              <mc:Fallback>
                <p:oleObj name="Equation" r:id="rId5" imgW="1993900" imgH="4445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76400"/>
                        <a:ext cx="367823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953000" y="2743200"/>
          <a:ext cx="14049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7" name="Equation" r:id="rId7" imgW="762000" imgH="393700" progId="Equation.3">
                  <p:embed/>
                </p:oleObj>
              </mc:Choice>
              <mc:Fallback>
                <p:oleObj name="Equation" r:id="rId7" imgW="7620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743200"/>
                        <a:ext cx="140493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4953000" y="3810000"/>
          <a:ext cx="2717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8" name="Equation" r:id="rId9" imgW="1473200" imgH="419100" progId="Equation.3">
                  <p:embed/>
                </p:oleObj>
              </mc:Choice>
              <mc:Fallback>
                <p:oleObj name="Equation" r:id="rId9" imgW="14732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27178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953000" y="4876800"/>
          <a:ext cx="4006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579" name="Equation" r:id="rId11" imgW="2171700" imgH="419100" progId="Equation.3">
                  <p:embed/>
                </p:oleObj>
              </mc:Choice>
              <mc:Fallback>
                <p:oleObj name="Equation" r:id="rId11" imgW="2171700" imgH="4191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40068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695575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Image derivatives with Gaussian filters</a:t>
            </a:r>
            <a:endParaRPr lang="en-US" dirty="0"/>
          </a:p>
        </p:txBody>
      </p:sp>
      <p:pic>
        <p:nvPicPr>
          <p:cNvPr id="4" name="Content Placeholder 3" descr="lenaderiv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7586" r="-37586"/>
          <a:stretch>
            <a:fillRect/>
          </a:stretch>
        </p:blipFill>
        <p:spPr>
          <a:xfrm>
            <a:off x="-1371600" y="1600200"/>
            <a:ext cx="8229600" cy="4525963"/>
          </a:xfrm>
        </p:spPr>
      </p:pic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4227512" y="1920875"/>
          <a:ext cx="28590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0" name="Equation" r:id="rId5" imgW="1549400" imgH="177800" progId="Equation.3">
                  <p:embed/>
                </p:oleObj>
              </mc:Choice>
              <mc:Fallback>
                <p:oleObj name="Equation" r:id="rId5" imgW="15494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2" y="1920875"/>
                        <a:ext cx="28590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4156075" y="2930526"/>
          <a:ext cx="4073525" cy="62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1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2930526"/>
                        <a:ext cx="4073525" cy="62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5213350" y="3581400"/>
          <a:ext cx="35020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2" name="Equation" r:id="rId9" imgW="2120900" imgH="876300" progId="Equation.3">
                  <p:embed/>
                </p:oleObj>
              </mc:Choice>
              <mc:Fallback>
                <p:oleObj name="Equation" r:id="rId9" imgW="21209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581400"/>
                        <a:ext cx="3502025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224463" y="5029200"/>
          <a:ext cx="369093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603" name="Equation" r:id="rId11" imgW="2235200" imgH="876300" progId="Equation.3">
                  <p:embed/>
                </p:oleObj>
              </mc:Choice>
              <mc:Fallback>
                <p:oleObj name="Equation" r:id="rId11" imgW="2235200" imgH="876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029200"/>
                        <a:ext cx="3690937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033790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410435" cy="77676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Gaussians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87946"/>
            <a:ext cx="8229600" cy="493821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Gaussians are the most common smoothing filter because of it simplicity, its unique mathematical properties, and because it is parameterized only by a single parameter,     ,  </a:t>
            </a:r>
            <a:r>
              <a:rPr lang="en-US" sz="2400" dirty="0" smtClean="0">
                <a:solidFill>
                  <a:srgbClr val="FF0000"/>
                </a:solidFill>
              </a:rPr>
              <a:t>the scale parameter</a:t>
            </a:r>
            <a:r>
              <a:rPr lang="en-US" sz="2400" dirty="0" smtClean="0"/>
              <a:t>.</a:t>
            </a:r>
          </a:p>
          <a:p>
            <a:endParaRPr lang="en-US" sz="2400" dirty="0"/>
          </a:p>
          <a:p>
            <a:r>
              <a:rPr lang="en-US" sz="2400" dirty="0" smtClean="0"/>
              <a:t>A complete research field area: </a:t>
            </a:r>
            <a:r>
              <a:rPr lang="en-US" sz="2400" dirty="0" smtClean="0">
                <a:solidFill>
                  <a:srgbClr val="FF0000"/>
                </a:solidFill>
              </a:rPr>
              <a:t>Scale space analysis </a:t>
            </a:r>
            <a:r>
              <a:rPr lang="en-US" sz="2400" dirty="0" smtClean="0"/>
              <a:t>has emerged with the focus of analyzing images at several </a:t>
            </a:r>
            <a:r>
              <a:rPr lang="en-US" sz="2400" dirty="0" smtClean="0">
                <a:solidFill>
                  <a:srgbClr val="FF0000"/>
                </a:solidFill>
              </a:rPr>
              <a:t>resolution levels</a:t>
            </a:r>
            <a:r>
              <a:rPr lang="en-US" sz="2400" dirty="0" smtClean="0"/>
              <a:t>, using Gaussians as the basis filter.</a:t>
            </a:r>
          </a:p>
          <a:p>
            <a:endParaRPr lang="en-US" sz="2400" dirty="0"/>
          </a:p>
          <a:p>
            <a:r>
              <a:rPr lang="en-US" sz="2400" dirty="0" smtClean="0"/>
              <a:t>The basic problem is that a priori we don’t know the size of what we a looking at. We need to use several filters adapted to the range of possible sizes. </a:t>
            </a:r>
            <a:endParaRPr lang="en-US" sz="2400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25279722"/>
              </p:ext>
            </p:extLst>
          </p:nvPr>
        </p:nvGraphicFramePr>
        <p:xfrm>
          <a:off x="6706483" y="2035175"/>
          <a:ext cx="365125" cy="298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99" name="Equation" r:id="rId3" imgW="152400" imgH="139700" progId="Equation.3">
                  <p:embed/>
                </p:oleObj>
              </mc:Choice>
              <mc:Fallback>
                <p:oleObj name="Equation" r:id="rId3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706483" y="2035175"/>
                        <a:ext cx="365125" cy="2984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4586362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830938" cy="871958"/>
          </a:xfrm>
        </p:spPr>
        <p:txBody>
          <a:bodyPr>
            <a:normAutofit/>
          </a:bodyPr>
          <a:lstStyle/>
          <a:p>
            <a:r>
              <a:rPr lang="en-US" sz="3600" dirty="0" smtClean="0"/>
              <a:t>What is filtering good for ?</a:t>
            </a:r>
            <a:endParaRPr lang="en-US" sz="36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Noise reduction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Elimination of image quantization effects and conversion from integers to floats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Anti aliasing when up/down-scaling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Estimation of image derivatives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Enhancement of specific structures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800" dirty="0" smtClean="0"/>
              <a:t>Detection of image features such as edges and corners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617665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0"/>
            <a:ext cx="9144000" cy="7000875"/>
          </a:xfrm>
        </p:spPr>
      </p:pic>
    </p:spTree>
    <p:extLst>
      <p:ext uri="{BB962C8B-B14F-4D97-AF65-F5344CB8AC3E}">
        <p14:creationId xmlns:p14="http://schemas.microsoft.com/office/powerpoint/2010/main" val="2550399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45022" cy="1143000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Are Prewitt or Sobel as good as Gaussian</a:t>
            </a:r>
            <a:r>
              <a:rPr lang="en-US" sz="3200" dirty="0" smtClean="0"/>
              <a:t>s?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09222" y="1354668"/>
            <a:ext cx="8277578" cy="4771496"/>
          </a:xfrm>
        </p:spPr>
        <p:txBody>
          <a:bodyPr>
            <a:normAutofit/>
          </a:bodyPr>
          <a:lstStyle/>
          <a:p>
            <a:r>
              <a:rPr lang="en-US" sz="2400" dirty="0" smtClean="0"/>
              <a:t>No, they are fixed scale 3x3 masks/kernels, and their mathematical properties lack behind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tx2"/>
                </a:solidFill>
              </a:rPr>
              <a:t>Can’t I just do </a:t>
            </a:r>
            <a:r>
              <a:rPr lang="en-US" sz="2400" dirty="0">
                <a:solidFill>
                  <a:schemeClr val="tx2"/>
                </a:solidFill>
              </a:rPr>
              <a:t>G</a:t>
            </a:r>
            <a:r>
              <a:rPr lang="en-US" sz="2400" dirty="0" smtClean="0">
                <a:solidFill>
                  <a:schemeClr val="tx2"/>
                </a:solidFill>
              </a:rPr>
              <a:t>aussian filtering and then apply say Sobel ?</a:t>
            </a:r>
            <a:r>
              <a:rPr lang="en-US" sz="2400" dirty="0" smtClean="0"/>
              <a:t>       Yes, you can, but it’s not the same as a derivative of a Gaussian</a:t>
            </a:r>
          </a:p>
          <a:p>
            <a:endParaRPr lang="en-US" sz="2400" dirty="0"/>
          </a:p>
          <a:p>
            <a:r>
              <a:rPr lang="en-US" sz="2400" dirty="0" smtClean="0">
                <a:solidFill>
                  <a:schemeClr val="tx2"/>
                </a:solidFill>
              </a:rPr>
              <a:t>Would it make a big difference in practice?</a:t>
            </a:r>
            <a:r>
              <a:rPr lang="en-US" sz="2400" dirty="0" smtClean="0"/>
              <a:t>				Probably no, but scale-space control might be less obvious.</a:t>
            </a:r>
          </a:p>
        </p:txBody>
      </p:sp>
    </p:spTree>
    <p:extLst>
      <p:ext uri="{BB962C8B-B14F-4D97-AF65-F5344CB8AC3E}">
        <p14:creationId xmlns:p14="http://schemas.microsoft.com/office/powerpoint/2010/main" val="3161038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2948" cy="790417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Scale Space (Witkin 1983)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WitkinFigure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59" r="19459"/>
          <a:stretch>
            <a:fillRect/>
          </a:stretch>
        </p:blipFill>
        <p:spPr>
          <a:xfrm>
            <a:off x="457200" y="1065055"/>
            <a:ext cx="8302978" cy="3448996"/>
          </a:xfrm>
        </p:spPr>
      </p:pic>
      <p:sp>
        <p:nvSpPr>
          <p:cNvPr id="5" name="TextBox 4"/>
          <p:cNvSpPr txBox="1"/>
          <p:nvPr/>
        </p:nvSpPr>
        <p:spPr>
          <a:xfrm>
            <a:off x="649111" y="5051778"/>
            <a:ext cx="794455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When a signal is smoothed with gradually increasing sigma, details disappear in a orderly fashion where local minima and maxima meet and annihilate. The Gaussian is the only filter with this property.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2213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4213578" cy="81191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Edges at different scales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lender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24" b="15624"/>
          <a:stretch>
            <a:fillRect/>
          </a:stretch>
        </p:blipFill>
        <p:spPr>
          <a:xfrm>
            <a:off x="5248276" y="3654778"/>
            <a:ext cx="2799989" cy="2724150"/>
          </a:xfrm>
        </p:spPr>
      </p:pic>
      <p:pic>
        <p:nvPicPr>
          <p:cNvPr id="6" name="Picture 5" descr="lenna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757" y="959558"/>
            <a:ext cx="2427110" cy="242711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76112" y="1338112"/>
            <a:ext cx="414866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Depending on the scale parameter value and a gradient threshold value, edges often are broken, disappear, or are connected in unexpected ways.</a:t>
            </a:r>
            <a:endParaRPr lang="en-US" sz="2400" dirty="0"/>
          </a:p>
        </p:txBody>
      </p:sp>
      <p:pic>
        <p:nvPicPr>
          <p:cNvPr id="5" name="Picture 4" descr="lenzc.pdf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5" t="13514" b="13899"/>
          <a:stretch/>
        </p:blipFill>
        <p:spPr>
          <a:xfrm>
            <a:off x="1086555" y="3527778"/>
            <a:ext cx="2681111" cy="2906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114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3677356" cy="642584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Edge detection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30112"/>
            <a:ext cx="8229600" cy="2017888"/>
          </a:xfrm>
        </p:spPr>
        <p:txBody>
          <a:bodyPr>
            <a:normAutofit/>
          </a:bodyPr>
          <a:lstStyle/>
          <a:p>
            <a:r>
              <a:rPr lang="en-US" sz="2400" dirty="0" smtClean="0"/>
              <a:t>Edges mark high contrast image structures and capture a large part of the semantics of an image.</a:t>
            </a:r>
          </a:p>
          <a:p>
            <a:r>
              <a:rPr lang="en-US" sz="2400" dirty="0" smtClean="0"/>
              <a:t>For contrast measurement convolution with the derivative of Gaussians often are used (although this can be shown not to be optimal).</a:t>
            </a:r>
          </a:p>
          <a:p>
            <a:endParaRPr 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1024465" y="6047390"/>
            <a:ext cx="76341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Thresholding the gradient magnitude leads to fat edges </a:t>
            </a:r>
            <a:endParaRPr lang="en-US" sz="2400" dirty="0"/>
          </a:p>
        </p:txBody>
      </p:sp>
      <p:pic>
        <p:nvPicPr>
          <p:cNvPr id="6" name="Picture 5" descr="lennGradma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446" y="3048000"/>
            <a:ext cx="3379564" cy="3019360"/>
          </a:xfrm>
          <a:prstGeom prst="rect">
            <a:avLst/>
          </a:prstGeom>
        </p:spPr>
      </p:pic>
      <p:pic>
        <p:nvPicPr>
          <p:cNvPr id="7" name="Picture 6" descr="lennaFatEdges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01454" y="3048000"/>
            <a:ext cx="3357212" cy="2999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8295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5187244" cy="882473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Non-maximum suppression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NonMaxSuppFi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6" r="1896"/>
          <a:stretch>
            <a:fillRect/>
          </a:stretch>
        </p:blipFill>
        <p:spPr>
          <a:xfrm>
            <a:off x="4309213" y="1665112"/>
            <a:ext cx="4866397" cy="3386666"/>
          </a:xfrm>
        </p:spPr>
      </p:pic>
      <p:sp>
        <p:nvSpPr>
          <p:cNvPr id="5" name="TextBox 4"/>
          <p:cNvSpPr txBox="1"/>
          <p:nvPr/>
        </p:nvSpPr>
        <p:spPr>
          <a:xfrm>
            <a:off x="846666" y="1665111"/>
            <a:ext cx="3640667" cy="4154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For each pixel (x,y), we interpolate the two gradient magnitude values at points on the grid in the positive and negative gradient direction G.</a:t>
            </a:r>
          </a:p>
          <a:p>
            <a:endParaRPr lang="en-US" sz="2400" dirty="0"/>
          </a:p>
          <a:p>
            <a:r>
              <a:rPr lang="en-US" sz="2400" dirty="0" smtClean="0"/>
              <a:t>If the gradient magnitude at (x,y) is larger than both values we mark the point as an edge point.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50557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6533" y="260528"/>
            <a:ext cx="5455356" cy="670806"/>
          </a:xfrm>
        </p:spPr>
        <p:txBody>
          <a:bodyPr>
            <a:normAutofit fontScale="90000"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The Laplacian of a Gaussian (LoG)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58334"/>
            <a:ext cx="8229600" cy="5067830"/>
          </a:xfrm>
        </p:spPr>
        <p:txBody>
          <a:bodyPr>
            <a:normAutofit fontScale="92500" lnSpcReduction="20000"/>
          </a:bodyPr>
          <a:lstStyle/>
          <a:p>
            <a:r>
              <a:rPr lang="en-US" sz="2400" dirty="0" smtClean="0"/>
              <a:t>The</a:t>
            </a:r>
            <a:r>
              <a:rPr lang="en-US" dirty="0" smtClean="0"/>
              <a:t> </a:t>
            </a:r>
            <a:r>
              <a:rPr lang="en-US" sz="2400" dirty="0" smtClean="0"/>
              <a:t>Laplacian is the sum of the two second order partial derivatives:</a:t>
            </a:r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strike="sngStrike" dirty="0" smtClean="0"/>
              <a:t>The filter some times are referred to as the Mexican hat filter.</a:t>
            </a:r>
          </a:p>
          <a:p>
            <a:endParaRPr lang="en-US" sz="2400" dirty="0" smtClean="0"/>
          </a:p>
          <a:p>
            <a:r>
              <a:rPr lang="en-US" sz="2400" dirty="0" smtClean="0">
                <a:solidFill>
                  <a:srgbClr val="0000FF"/>
                </a:solidFill>
              </a:rPr>
              <a:t>The filter is the king of blob-filters, may be used to detect edges, and has a center-surround shape similar to ganglion cells in the mammalian visual pathway</a:t>
            </a:r>
            <a:r>
              <a:rPr lang="en-US" sz="2400" dirty="0" smtClean="0"/>
              <a:t>.</a:t>
            </a:r>
            <a:endParaRPr lang="en-US" sz="2400" dirty="0"/>
          </a:p>
          <a:p>
            <a:endParaRPr lang="en-US" sz="2400" dirty="0"/>
          </a:p>
        </p:txBody>
      </p:sp>
      <p:pic>
        <p:nvPicPr>
          <p:cNvPr id="4" name="Picture 3" descr="LGeq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999" y="1876778"/>
            <a:ext cx="7817558" cy="256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11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307478"/>
            <a:ext cx="4143022" cy="970346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Cross section of   G   </a:t>
            </a:r>
            <a:endParaRPr lang="en-US" sz="3200" dirty="0">
              <a:solidFill>
                <a:schemeClr val="tx2"/>
              </a:solidFill>
            </a:endParaRPr>
          </a:p>
        </p:txBody>
      </p:sp>
      <p:pic>
        <p:nvPicPr>
          <p:cNvPr id="6" name="Content Placeholder 5" descr="LGcrosssection.pd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5" r="11075"/>
          <a:stretch>
            <a:fillRect/>
          </a:stretch>
        </p:blipFill>
        <p:spPr>
          <a:xfrm>
            <a:off x="1148324" y="1219968"/>
            <a:ext cx="6217675" cy="3202517"/>
          </a:xfrm>
        </p:spPr>
      </p:pic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2234231"/>
              </p:ext>
            </p:extLst>
          </p:nvPr>
        </p:nvGraphicFramePr>
        <p:xfrm>
          <a:off x="3572012" y="437445"/>
          <a:ext cx="376175" cy="522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6" name="Equation" r:id="rId4" imgW="215900" imgH="203200" progId="Equation.3">
                  <p:embed/>
                </p:oleObj>
              </mc:Choice>
              <mc:Fallback>
                <p:oleObj name="Equation" r:id="rId4" imgW="2159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572012" y="437445"/>
                        <a:ext cx="376175" cy="522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3329325"/>
              </p:ext>
            </p:extLst>
          </p:nvPr>
        </p:nvGraphicFramePr>
        <p:xfrm>
          <a:off x="4081962" y="819856"/>
          <a:ext cx="275549" cy="252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57" name="Equation" r:id="rId6" imgW="152400" imgH="139700" progId="Equation.3">
                  <p:embed/>
                </p:oleObj>
              </mc:Choice>
              <mc:Fallback>
                <p:oleObj name="Equation" r:id="rId6" imgW="152400" imgH="139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4081962" y="819856"/>
                        <a:ext cx="275549" cy="252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91445" y="4670778"/>
            <a:ext cx="7817555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The filter computes the deviation of the central values from the surroundings. </a:t>
            </a:r>
          </a:p>
          <a:p>
            <a:endParaRPr lang="en-US" sz="2000" dirty="0"/>
          </a:p>
          <a:p>
            <a:r>
              <a:rPr lang="en-US" sz="2000" dirty="0" smtClean="0"/>
              <a:t>The filter responds maximally to a white/black spot on a black/white background.</a:t>
            </a:r>
          </a:p>
        </p:txBody>
      </p:sp>
    </p:spTree>
    <p:extLst>
      <p:ext uri="{BB962C8B-B14F-4D97-AF65-F5344CB8AC3E}">
        <p14:creationId xmlns:p14="http://schemas.microsoft.com/office/powerpoint/2010/main" val="10239788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019800" cy="72725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Difference of Gaussians (DoG)</a:t>
            </a:r>
            <a:endParaRPr lang="en-US" sz="3600" dirty="0">
              <a:solidFill>
                <a:schemeClr val="tx2"/>
              </a:solidFill>
            </a:endParaRPr>
          </a:p>
        </p:txBody>
      </p:sp>
      <p:pic>
        <p:nvPicPr>
          <p:cNvPr id="4" name="Content Placeholder 3" descr="DoG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602" b="-2602"/>
          <a:stretch>
            <a:fillRect/>
          </a:stretch>
        </p:blipFill>
        <p:spPr>
          <a:xfrm>
            <a:off x="521405" y="847372"/>
            <a:ext cx="8232775" cy="5799138"/>
          </a:xfrm>
        </p:spPr>
      </p:pic>
    </p:spTree>
    <p:extLst>
      <p:ext uri="{BB962C8B-B14F-4D97-AF65-F5344CB8AC3E}">
        <p14:creationId xmlns:p14="http://schemas.microsoft.com/office/powerpoint/2010/main" val="250396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064022" cy="727251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Edge detection using Laplacian Gaussian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143000"/>
            <a:ext cx="8229600" cy="49831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The second order derivative is zero where the first order derivative has a maximum.</a:t>
            </a:r>
            <a:endParaRPr lang="en-US" sz="2400" dirty="0"/>
          </a:p>
        </p:txBody>
      </p:sp>
      <p:pic>
        <p:nvPicPr>
          <p:cNvPr id="4" name="Picture 3" descr="derivativefig.pd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87035"/>
            <a:ext cx="8686800" cy="319412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89000" y="5729111"/>
            <a:ext cx="74647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Zero crossings of the Laplacian of a Gaussian form very good edges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5373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74638"/>
            <a:ext cx="3558270" cy="530151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Examples</a:t>
            </a:r>
            <a:endParaRPr lang="en-US" dirty="0"/>
          </a:p>
        </p:txBody>
      </p:sp>
      <p:pic>
        <p:nvPicPr>
          <p:cNvPr id="4" name="Content Placeholder 3" descr="lenna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7491" r="-7491"/>
          <a:stretch>
            <a:fillRect/>
          </a:stretch>
        </p:blipFill>
        <p:spPr>
          <a:xfrm>
            <a:off x="226321" y="1031875"/>
            <a:ext cx="3331949" cy="2511425"/>
          </a:xfrm>
        </p:spPr>
      </p:pic>
      <p:pic>
        <p:nvPicPr>
          <p:cNvPr id="5" name="Picture 4" descr="lennaSal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921283"/>
            <a:ext cx="3477943" cy="2875719"/>
          </a:xfrm>
          <a:prstGeom prst="rect">
            <a:avLst/>
          </a:prstGeom>
        </p:spPr>
      </p:pic>
      <p:pic>
        <p:nvPicPr>
          <p:cNvPr id="6" name="Picture 5" descr="LennaSaltGauss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13" y="3720753"/>
            <a:ext cx="3595991" cy="3212719"/>
          </a:xfrm>
          <a:prstGeom prst="rect">
            <a:avLst/>
          </a:prstGeom>
        </p:spPr>
      </p:pic>
      <p:pic>
        <p:nvPicPr>
          <p:cNvPr id="7" name="Picture 6" descr="lennaMedian5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15" y="3826219"/>
            <a:ext cx="3477943" cy="3107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8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2915685" cy="61290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Blob detection</a:t>
            </a:r>
            <a:endParaRPr lang="en-US" sz="28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078710"/>
            <a:ext cx="8229600" cy="504745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Blob detection using extremum detection in the convolution of an image with the Laplacian of a Gaussian ideally mark circular spots with a diameter of 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6773943"/>
              </p:ext>
            </p:extLst>
          </p:nvPr>
        </p:nvGraphicFramePr>
        <p:xfrm>
          <a:off x="4936067" y="1848553"/>
          <a:ext cx="711200" cy="39511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43" name="Equation" r:id="rId3" imgW="457200" imgH="254000" progId="Equation.3">
                  <p:embed/>
                </p:oleObj>
              </mc:Choice>
              <mc:Fallback>
                <p:oleObj name="Equation" r:id="rId3" imgW="457200" imgH="2540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936067" y="1848553"/>
                        <a:ext cx="711200" cy="39511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blobs2.jp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9312" y="2346676"/>
            <a:ext cx="4650042" cy="1943101"/>
          </a:xfrm>
          <a:prstGeom prst="rect">
            <a:avLst/>
          </a:prstGeom>
        </p:spPr>
      </p:pic>
      <p:pic>
        <p:nvPicPr>
          <p:cNvPr id="6" name="Picture 5" descr="blobs1.jp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6433" y="2314224"/>
            <a:ext cx="1768123" cy="194163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874890" y="5094111"/>
            <a:ext cx="745066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Blobs are a main building stone in feature point based image description and will play a central role in the remaining part of the course.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749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8978" y="288749"/>
            <a:ext cx="2957689" cy="727251"/>
          </a:xfrm>
        </p:spPr>
        <p:txBody>
          <a:bodyPr>
            <a:normAutofit/>
          </a:bodyPr>
          <a:lstStyle/>
          <a:p>
            <a:r>
              <a:rPr lang="en-US" sz="3600" dirty="0" smtClean="0">
                <a:solidFill>
                  <a:schemeClr val="tx2"/>
                </a:solidFill>
              </a:rPr>
              <a:t>Interest points</a:t>
            </a:r>
            <a:endParaRPr lang="en-US" sz="36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28978" y="1120423"/>
            <a:ext cx="8229600" cy="4525963"/>
          </a:xfrm>
        </p:spPr>
        <p:txBody>
          <a:bodyPr>
            <a:normAutofit/>
          </a:bodyPr>
          <a:lstStyle/>
          <a:p>
            <a:r>
              <a:rPr lang="en-US" sz="2400" dirty="0" smtClean="0"/>
              <a:t>When we want to match images or perform Content Based Image Retrieval (CBIR) we need to identify interest points in the images. </a:t>
            </a:r>
          </a:p>
          <a:p>
            <a:endParaRPr lang="en-US" sz="2400" dirty="0" smtClean="0"/>
          </a:p>
          <a:p>
            <a:r>
              <a:rPr lang="en-US" sz="2400" dirty="0" smtClean="0"/>
              <a:t>Blobs and corners are the most used  interest points</a:t>
            </a:r>
          </a:p>
          <a:p>
            <a:endParaRPr lang="en-US" sz="2400" dirty="0"/>
          </a:p>
          <a:p>
            <a:r>
              <a:rPr lang="en-US" sz="2400" dirty="0" smtClean="0"/>
              <a:t>Next time we will look at corner detectors and how we may attribute interest points with descriptors.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79295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74638"/>
            <a:ext cx="2816578" cy="614362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Summary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016000"/>
            <a:ext cx="8305800" cy="5110163"/>
          </a:xfrm>
        </p:spPr>
        <p:txBody>
          <a:bodyPr/>
          <a:lstStyle/>
          <a:p>
            <a:r>
              <a:rPr lang="en-US" sz="2800" dirty="0" smtClean="0"/>
              <a:t>Today we have been through</a:t>
            </a:r>
            <a:r>
              <a:rPr lang="en-US" dirty="0" smtClean="0"/>
              <a:t>:</a:t>
            </a:r>
          </a:p>
          <a:p>
            <a:endParaRPr lang="en-US" dirty="0" smtClean="0"/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Filtering: Convolutions and correlations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The convolution theorem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Frequency representation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Differentiation and discrete difference approximations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Gaussians and derivative of Gaussians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Scale Space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Edge detection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400" dirty="0" smtClean="0"/>
              <a:t>Blob detection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98667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204715" cy="625378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chemeClr val="tx2"/>
                </a:solidFill>
              </a:rPr>
              <a:t>2D filter masks</a:t>
            </a:r>
            <a:endParaRPr lang="en-US" sz="3200" dirty="0">
              <a:solidFill>
                <a:schemeClr val="tx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00016"/>
            <a:ext cx="8229600" cy="5226147"/>
          </a:xfrm>
        </p:spPr>
        <p:txBody>
          <a:bodyPr>
            <a:normAutofit/>
          </a:bodyPr>
          <a:lstStyle/>
          <a:p>
            <a:r>
              <a:rPr lang="en-US" sz="2400" dirty="0" smtClean="0"/>
              <a:t>2D filter kernels may be viewed as small images patches or masks.  Examples are Prewitt, Box, smoothing, mixed 2</a:t>
            </a:r>
            <a:r>
              <a:rPr lang="en-US" sz="2400" baseline="30000" dirty="0" smtClean="0"/>
              <a:t>nd</a:t>
            </a:r>
            <a:r>
              <a:rPr lang="en-US" sz="2400" dirty="0" smtClean="0"/>
              <a:t> order derivative.</a:t>
            </a:r>
          </a:p>
          <a:p>
            <a:endParaRPr lang="en-US" sz="2400" dirty="0" smtClean="0"/>
          </a:p>
          <a:p>
            <a:endParaRPr lang="en-US" sz="2400" dirty="0"/>
          </a:p>
          <a:p>
            <a:endParaRPr lang="en-US" sz="2800" dirty="0" smtClean="0"/>
          </a:p>
          <a:p>
            <a:endParaRPr lang="en-US" sz="2800" dirty="0"/>
          </a:p>
          <a:p>
            <a:endParaRPr lang="en-US" sz="2800" dirty="0" smtClean="0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2748767"/>
              </p:ext>
            </p:extLst>
          </p:nvPr>
        </p:nvGraphicFramePr>
        <p:xfrm>
          <a:off x="5052072" y="2368163"/>
          <a:ext cx="2063934" cy="117595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87978"/>
                <a:gridCol w="687978"/>
                <a:gridCol w="687978"/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405097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4700840"/>
              </p:ext>
            </p:extLst>
          </p:nvPr>
        </p:nvGraphicFramePr>
        <p:xfrm>
          <a:off x="1205210" y="2325830"/>
          <a:ext cx="2150244" cy="117595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/>
                <a:gridCol w="716748"/>
                <a:gridCol w="716748"/>
              </a:tblGrid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  <a:tr h="391985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-1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54933309"/>
              </p:ext>
            </p:extLst>
          </p:nvPr>
        </p:nvGraphicFramePr>
        <p:xfrm>
          <a:off x="1205209" y="4056935"/>
          <a:ext cx="2150244" cy="10972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716748"/>
                <a:gridCol w="716748"/>
                <a:gridCol w="716748"/>
              </a:tblGrid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0.28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</a:tr>
              <a:tr h="282292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0.14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Table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97914185"/>
              </p:ext>
            </p:extLst>
          </p:nvPr>
        </p:nvGraphicFramePr>
        <p:xfrm>
          <a:off x="4466909" y="4042824"/>
          <a:ext cx="3353675" cy="18288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670735"/>
                <a:gridCol w="670735"/>
                <a:gridCol w="670735"/>
                <a:gridCol w="670735"/>
                <a:gridCol w="670735"/>
              </a:tblGrid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-0.04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-0.02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0.01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</a:tr>
              <a:tr h="312391">
                <a:tc>
                  <a:txBody>
                    <a:bodyPr/>
                    <a:lstStyle/>
                    <a:p>
                      <a:r>
                        <a:rPr lang="en-US" dirty="0" smtClean="0"/>
                        <a:t>-0.04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-0,02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0.00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0.02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0.04</a:t>
                      </a:r>
                      <a:endParaRPr lang="en-US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85497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189" y="274638"/>
            <a:ext cx="2275386" cy="681049"/>
          </a:xfrm>
        </p:spPr>
        <p:txBody>
          <a:bodyPr>
            <a:normAutofit/>
          </a:bodyPr>
          <a:lstStyle/>
          <a:p>
            <a:r>
              <a:rPr lang="en-US" sz="3200" dirty="0" smtClean="0">
                <a:solidFill>
                  <a:srgbClr val="3366FF"/>
                </a:solidFill>
              </a:rPr>
              <a:t>Filtering</a:t>
            </a:r>
            <a:endParaRPr lang="en-US" sz="3200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955688"/>
            <a:ext cx="8397612" cy="5558076"/>
          </a:xfrm>
        </p:spPr>
        <p:txBody>
          <a:bodyPr/>
          <a:lstStyle/>
          <a:p>
            <a:r>
              <a:rPr lang="en-US" sz="2800" dirty="0" smtClean="0"/>
              <a:t>Almost all filtering is local, i.e. the filter response in a pixel is computed based on an image patch centered at the pixel.</a:t>
            </a:r>
          </a:p>
          <a:p>
            <a:endParaRPr lang="en-US" sz="2800" dirty="0" smtClean="0"/>
          </a:p>
          <a:p>
            <a:r>
              <a:rPr lang="en-US" sz="2800" dirty="0" smtClean="0"/>
              <a:t>Almost all filters are </a:t>
            </a:r>
            <a:r>
              <a:rPr lang="en-US" sz="2800" dirty="0" smtClean="0">
                <a:solidFill>
                  <a:srgbClr val="00B050"/>
                </a:solidFill>
              </a:rPr>
              <a:t>linear</a:t>
            </a:r>
            <a:r>
              <a:rPr lang="en-US" sz="2800" dirty="0" smtClean="0"/>
              <a:t> and </a:t>
            </a:r>
            <a:r>
              <a:rPr lang="en-US" sz="2800" dirty="0" smtClean="0">
                <a:solidFill>
                  <a:srgbClr val="00B050"/>
                </a:solidFill>
              </a:rPr>
              <a:t>position invariant</a:t>
            </a:r>
            <a:r>
              <a:rPr lang="en-US" sz="2800" dirty="0" smtClean="0"/>
              <a:t>, implying that the filtering may be described by a </a:t>
            </a:r>
            <a:r>
              <a:rPr lang="en-US" sz="2800" dirty="0" smtClean="0">
                <a:solidFill>
                  <a:srgbClr val="FF0000"/>
                </a:solidFill>
              </a:rPr>
              <a:t>convolution</a:t>
            </a:r>
            <a:r>
              <a:rPr lang="en-US" sz="2800" dirty="0" smtClean="0"/>
              <a:t>.</a:t>
            </a:r>
            <a:endParaRPr lang="en-US" sz="2800" dirty="0"/>
          </a:p>
        </p:txBody>
      </p:sp>
      <p:pic>
        <p:nvPicPr>
          <p:cNvPr id="4" name="Picture 3" descr="FIRFiltering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9212" y="4212320"/>
            <a:ext cx="4944168" cy="2301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5639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16" y="0"/>
            <a:ext cx="9146916" cy="6857999"/>
          </a:xfrm>
        </p:spPr>
      </p:pic>
    </p:spTree>
    <p:extLst>
      <p:ext uri="{BB962C8B-B14F-4D97-AF65-F5344CB8AC3E}">
        <p14:creationId xmlns:p14="http://schemas.microsoft.com/office/powerpoint/2010/main" val="108456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-4621"/>
            <a:ext cx="9144000" cy="6941845"/>
          </a:xfrm>
        </p:spPr>
      </p:pic>
    </p:spTree>
    <p:extLst>
      <p:ext uri="{BB962C8B-B14F-4D97-AF65-F5344CB8AC3E}">
        <p14:creationId xmlns:p14="http://schemas.microsoft.com/office/powerpoint/2010/main" val="373144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3088497" cy="857097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solidFill>
                  <a:srgbClr val="3366FF"/>
                </a:solidFill>
              </a:rPr>
              <a:t>Convolutions</a:t>
            </a:r>
            <a:endParaRPr lang="en-US" dirty="0">
              <a:solidFill>
                <a:srgbClr val="3366FF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9188" y="1018562"/>
            <a:ext cx="8397612" cy="5107601"/>
          </a:xfrm>
        </p:spPr>
        <p:txBody>
          <a:bodyPr>
            <a:normAutofit fontScale="77500" lnSpcReduction="20000"/>
          </a:bodyPr>
          <a:lstStyle/>
          <a:p>
            <a:r>
              <a:rPr lang="en-US" dirty="0" smtClean="0"/>
              <a:t>Filtering by discrete convolution</a:t>
            </a:r>
          </a:p>
          <a:p>
            <a:pPr lvl="1"/>
            <a:r>
              <a:rPr lang="en-US" dirty="0" smtClean="0"/>
              <a:t>A filter is defined by a filter kernel </a:t>
            </a:r>
            <a:r>
              <a:rPr lang="en-US" i="1" dirty="0" smtClean="0"/>
              <a:t>h</a:t>
            </a:r>
            <a:r>
              <a:rPr lang="en-US" dirty="0" smtClean="0"/>
              <a:t>(</a:t>
            </a:r>
            <a:r>
              <a:rPr lang="en-US" i="1" dirty="0" smtClean="0"/>
              <a:t>x,y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Filtering the image </a:t>
            </a:r>
            <a:r>
              <a:rPr lang="en-US" i="1" dirty="0" smtClean="0"/>
              <a:t>I</a:t>
            </a:r>
            <a:r>
              <a:rPr lang="en-US" dirty="0" smtClean="0"/>
              <a:t>(</a:t>
            </a:r>
            <a:r>
              <a:rPr lang="en-US" i="1" dirty="0" smtClean="0"/>
              <a:t>x,y</a:t>
            </a:r>
            <a:r>
              <a:rPr lang="en-US" dirty="0" smtClean="0"/>
              <a:t>) with the </a:t>
            </a:r>
            <a:r>
              <a:rPr lang="en-US" dirty="0" smtClean="0">
                <a:solidFill>
                  <a:schemeClr val="accent1"/>
                </a:solidFill>
              </a:rPr>
              <a:t>kernel </a:t>
            </a:r>
            <a:r>
              <a:rPr lang="en-US" i="1" dirty="0" smtClean="0">
                <a:solidFill>
                  <a:schemeClr val="accent1"/>
                </a:solidFill>
              </a:rPr>
              <a:t>h</a:t>
            </a:r>
            <a:r>
              <a:rPr lang="en-US" dirty="0" smtClean="0">
                <a:solidFill>
                  <a:schemeClr val="accent1"/>
                </a:solidFill>
              </a:rPr>
              <a:t>(</a:t>
            </a:r>
            <a:r>
              <a:rPr lang="en-US" i="1" dirty="0" smtClean="0">
                <a:solidFill>
                  <a:schemeClr val="accent1"/>
                </a:solidFill>
              </a:rPr>
              <a:t>x,y</a:t>
            </a:r>
            <a:r>
              <a:rPr lang="en-US" dirty="0" smtClean="0">
                <a:solidFill>
                  <a:schemeClr val="accent1"/>
                </a:solidFill>
              </a:rPr>
              <a:t>) </a:t>
            </a:r>
            <a:r>
              <a:rPr lang="en-US" dirty="0" smtClean="0"/>
              <a:t>is defined 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sz="2800" dirty="0" smtClean="0"/>
              <a:t>I*h = h*I. </a:t>
            </a:r>
            <a:r>
              <a:rPr lang="en-US" sz="2800" dirty="0" smtClean="0">
                <a:solidFill>
                  <a:srgbClr val="C00000"/>
                </a:solidFill>
              </a:rPr>
              <a:t>Convolving the image with the kernel or the kernel with the image is the same</a:t>
            </a:r>
            <a:r>
              <a:rPr lang="en-US" sz="2800" dirty="0" smtClean="0"/>
              <a:t>.</a:t>
            </a:r>
            <a:endParaRPr lang="en-US" sz="2800" dirty="0"/>
          </a:p>
          <a:p>
            <a:r>
              <a:rPr lang="en-US" dirty="0" smtClean="0"/>
              <a:t>Consider </a:t>
            </a:r>
            <a:r>
              <a:rPr lang="en-US" dirty="0" smtClean="0"/>
              <a:t>filter kernels as images</a:t>
            </a:r>
          </a:p>
          <a:p>
            <a:pPr lvl="1"/>
            <a:r>
              <a:rPr lang="en-US" dirty="0" smtClean="0"/>
              <a:t>Filtering </a:t>
            </a:r>
            <a:r>
              <a:rPr lang="en-US" dirty="0" smtClean="0"/>
              <a:t>slides the reverse filter </a:t>
            </a:r>
            <a:r>
              <a:rPr lang="en-US" dirty="0" smtClean="0"/>
              <a:t>kernel (or the reverse image) </a:t>
            </a:r>
            <a:r>
              <a:rPr lang="en-US" dirty="0" smtClean="0"/>
              <a:t>across the image and compute the product sum at each location</a:t>
            </a:r>
          </a:p>
          <a:p>
            <a:pPr lvl="1"/>
            <a:r>
              <a:rPr lang="en-US" dirty="0" smtClean="0"/>
              <a:t>The result R(x,y)  is called the filter </a:t>
            </a:r>
            <a:r>
              <a:rPr lang="en-US" dirty="0" smtClean="0"/>
              <a:t>response</a:t>
            </a:r>
            <a:endParaRPr lang="en-US" dirty="0" smtClean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89467489"/>
              </p:ext>
            </p:extLst>
          </p:nvPr>
        </p:nvGraphicFramePr>
        <p:xfrm>
          <a:off x="1606550" y="2333625"/>
          <a:ext cx="5094288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6" name="Equation" r:id="rId3" imgW="2971800" imgH="381000" progId="Equation.3">
                  <p:embed/>
                </p:oleObj>
              </mc:Choice>
              <mc:Fallback>
                <p:oleObj name="Equation" r:id="rId3" imgW="2971800" imgH="3810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06550" y="2333625"/>
                        <a:ext cx="5094288" cy="6540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 xmlns="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68040373"/>
              </p:ext>
            </p:extLst>
          </p:nvPr>
        </p:nvGraphicFramePr>
        <p:xfrm>
          <a:off x="-742950" y="2987675"/>
          <a:ext cx="9886949" cy="584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17" name="Document" r:id="rId5" imgW="6858000" imgH="419100" progId="Word.Document.12">
                  <p:embed/>
                </p:oleObj>
              </mc:Choice>
              <mc:Fallback>
                <p:oleObj name="Document" r:id="rId5" imgW="6858000" imgH="419100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-742950" y="2987675"/>
                        <a:ext cx="9886949" cy="5846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819121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1997</TotalTime>
  <Words>2003</Words>
  <Application>Microsoft Macintosh PowerPoint</Application>
  <PresentationFormat>On-screen Show (4:3)</PresentationFormat>
  <Paragraphs>273</Paragraphs>
  <Slides>53</Slides>
  <Notes>4</Notes>
  <HiddenSlides>0</HiddenSlides>
  <MMClips>0</MMClips>
  <ScaleCrop>false</ScaleCrop>
  <HeadingPairs>
    <vt:vector size="8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53</vt:i4>
      </vt:variant>
    </vt:vector>
  </HeadingPairs>
  <TitlesOfParts>
    <vt:vector size="58" baseType="lpstr">
      <vt:lpstr>Calibri</vt:lpstr>
      <vt:lpstr>Arial</vt:lpstr>
      <vt:lpstr>Office Theme</vt:lpstr>
      <vt:lpstr>Equation</vt:lpstr>
      <vt:lpstr>Microsoft Word Document</vt:lpstr>
      <vt:lpstr>Filtering and edges</vt:lpstr>
      <vt:lpstr>PowerPoint Presentation</vt:lpstr>
      <vt:lpstr>Display of images in your report</vt:lpstr>
      <vt:lpstr>What is filtering good for ?</vt:lpstr>
      <vt:lpstr>Examples</vt:lpstr>
      <vt:lpstr>Filtering</vt:lpstr>
      <vt:lpstr>PowerPoint Presentation</vt:lpstr>
      <vt:lpstr>PowerPoint Presentation</vt:lpstr>
      <vt:lpstr>Convolutions</vt:lpstr>
      <vt:lpstr>Example</vt:lpstr>
      <vt:lpstr>Class exercise</vt:lpstr>
      <vt:lpstr>Class exercise</vt:lpstr>
      <vt:lpstr>What happens if we compute f*f*f and f*f*f*f</vt:lpstr>
      <vt:lpstr>However</vt:lpstr>
      <vt:lpstr>What about image borders</vt:lpstr>
      <vt:lpstr>Another example</vt:lpstr>
      <vt:lpstr>PowerPoint Presentation</vt:lpstr>
      <vt:lpstr>PowerPoint Presentation</vt:lpstr>
      <vt:lpstr>Calculus for convolutions</vt:lpstr>
      <vt:lpstr>Correlations</vt:lpstr>
      <vt:lpstr>PowerPoint Presentation</vt:lpstr>
      <vt:lpstr>Normalized cross-correlation</vt:lpstr>
      <vt:lpstr>Frequency analysis</vt:lpstr>
      <vt:lpstr>Cosine frequency decomposition</vt:lpstr>
      <vt:lpstr>Frequency filtering</vt:lpstr>
      <vt:lpstr>The convolution theorem</vt:lpstr>
      <vt:lpstr>PowerPoint Presentation</vt:lpstr>
      <vt:lpstr>PowerPoint Presentation</vt:lpstr>
      <vt:lpstr>PowerPoint Presentation</vt:lpstr>
      <vt:lpstr>PowerPoint Presentation</vt:lpstr>
      <vt:lpstr>Differentiation</vt:lpstr>
      <vt:lpstr>Why compute image derivatives</vt:lpstr>
      <vt:lpstr>How differentiate a discrete image</vt:lpstr>
      <vt:lpstr>Difference approximations</vt:lpstr>
      <vt:lpstr>What is the derivative of a color image</vt:lpstr>
      <vt:lpstr>Gaussian filters</vt:lpstr>
      <vt:lpstr>Gaussian derivative filter kernels</vt:lpstr>
      <vt:lpstr>Image derivatives with Gaussian filters</vt:lpstr>
      <vt:lpstr>Gaussians</vt:lpstr>
      <vt:lpstr>PowerPoint Presentation</vt:lpstr>
      <vt:lpstr>Are Prewitt or Sobel as good as Gaussians?</vt:lpstr>
      <vt:lpstr>Scale Space (Witkin 1983)</vt:lpstr>
      <vt:lpstr>Edges at different scales</vt:lpstr>
      <vt:lpstr>Edge detection</vt:lpstr>
      <vt:lpstr>Non-maximum suppression</vt:lpstr>
      <vt:lpstr>The Laplacian of a Gaussian (LoG)</vt:lpstr>
      <vt:lpstr>Cross section of   G   </vt:lpstr>
      <vt:lpstr>Difference of Gaussians (DoG)</vt:lpstr>
      <vt:lpstr>Edge detection using Laplacian Gaussian</vt:lpstr>
      <vt:lpstr>Blob detection</vt:lpstr>
      <vt:lpstr>Interest points</vt:lpstr>
      <vt:lpstr>Summary</vt:lpstr>
      <vt:lpstr>2D filter masks</vt:lpstr>
    </vt:vector>
  </TitlesOfParts>
  <Company>KU</Company>
  <LinksUpToDate>false</LinksUpToDate>
  <SharedDoc>false</SharedDoc>
  <HyperlinksChanged>false</HyperlinksChanged>
  <AppVersion>15.0039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Filtering and edges</dc:title>
  <dc:creator>Søren Olsen</dc:creator>
  <cp:lastModifiedBy>Søren Ingvor Olsen</cp:lastModifiedBy>
  <cp:revision>104</cp:revision>
  <cp:lastPrinted>2017-11-27T09:31:23Z</cp:lastPrinted>
  <dcterms:created xsi:type="dcterms:W3CDTF">2015-10-30T07:11:56Z</dcterms:created>
  <dcterms:modified xsi:type="dcterms:W3CDTF">2017-11-27T10:27:46Z</dcterms:modified>
</cp:coreProperties>
</file>